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g1YS4ctdUy+eDNRoc2XabuchDeh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8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8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8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7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7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8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8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8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Jy9-aGMB_T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analyticsvidhya.com/blog/2018/12/guide-convolutional-neural-network-cnn/" TargetMode="External"/><Relationship Id="rId4" Type="http://schemas.openxmlformats.org/officeDocument/2006/relationships/hyperlink" Target="https://www.simplilearn.com/tutorials/deep-learning-tutorial/convolutional-neural-networ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Overfittin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cs231n.github.io/linear-classify/"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cs231n.github.io/linear-classify/"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ujjwalkarn.me/2016/08/11/intuitive-explanation-convnet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cs.ryerson.ca/~aharley/"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rial"/>
              <a:buNone/>
            </a:pPr>
            <a:r>
              <a:rPr lang="en-US" b="1"/>
              <a:t>Convolutional Neural Network</a:t>
            </a:r>
            <a:endParaRPr b="1"/>
          </a:p>
        </p:txBody>
      </p:sp>
      <p:sp>
        <p:nvSpPr>
          <p:cNvPr id="89" name="Google Shape;89;p1"/>
          <p:cNvSpPr txBox="1">
            <a:spLocks noGrp="1"/>
          </p:cNvSpPr>
          <p:nvPr>
            <p:ph type="subTitle" idx="1"/>
          </p:nvPr>
        </p:nvSpPr>
        <p:spPr>
          <a:xfrm>
            <a:off x="117695" y="3602038"/>
            <a:ext cx="11860040" cy="1655762"/>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90000"/>
              </a:lnSpc>
              <a:spcBef>
                <a:spcPts val="0"/>
              </a:spcBef>
              <a:spcAft>
                <a:spcPts val="0"/>
              </a:spcAft>
              <a:buClr>
                <a:schemeClr val="dk1"/>
              </a:buClr>
              <a:buSzPct val="100000"/>
              <a:buNone/>
            </a:pPr>
            <a:r>
              <a:rPr lang="en-US"/>
              <a:t>Reference Link</a:t>
            </a:r>
            <a:endParaRPr/>
          </a:p>
          <a:p>
            <a:pPr marL="0" lvl="0" indent="0" algn="ctr" rtl="0">
              <a:lnSpc>
                <a:spcPct val="90000"/>
              </a:lnSpc>
              <a:spcBef>
                <a:spcPts val="1000"/>
              </a:spcBef>
              <a:spcAft>
                <a:spcPts val="0"/>
              </a:spcAft>
              <a:buClr>
                <a:schemeClr val="dk1"/>
              </a:buClr>
              <a:buSzPct val="100000"/>
              <a:buNone/>
            </a:pPr>
            <a:r>
              <a:rPr lang="en-US" u="sng">
                <a:solidFill>
                  <a:schemeClr val="hlink"/>
                </a:solidFill>
                <a:hlinkClick r:id="rId3"/>
              </a:rPr>
              <a:t>https://www.youtube.com/watch?v=Jy9-aGMB_TE</a:t>
            </a:r>
            <a:endParaRPr/>
          </a:p>
          <a:p>
            <a:pPr marL="0" lvl="0" indent="0" algn="ctr" rtl="0">
              <a:lnSpc>
                <a:spcPct val="90000"/>
              </a:lnSpc>
              <a:spcBef>
                <a:spcPts val="1000"/>
              </a:spcBef>
              <a:spcAft>
                <a:spcPts val="0"/>
              </a:spcAft>
              <a:buClr>
                <a:schemeClr val="dk1"/>
              </a:buClr>
              <a:buSzPct val="100000"/>
              <a:buNone/>
            </a:pPr>
            <a:r>
              <a:rPr lang="en-US" u="sng">
                <a:solidFill>
                  <a:schemeClr val="hlink"/>
                </a:solidFill>
                <a:hlinkClick r:id="rId4"/>
              </a:rPr>
              <a:t>https://www.simplilearn.com/tutorials/deep-learning-tutorial/convolutional-neural-network</a:t>
            </a:r>
            <a:endParaRPr/>
          </a:p>
          <a:p>
            <a:pPr marL="0" lvl="0" indent="0" algn="ctr" rtl="0">
              <a:lnSpc>
                <a:spcPct val="90000"/>
              </a:lnSpc>
              <a:spcBef>
                <a:spcPts val="1000"/>
              </a:spcBef>
              <a:spcAft>
                <a:spcPts val="0"/>
              </a:spcAft>
              <a:buClr>
                <a:schemeClr val="dk1"/>
              </a:buClr>
              <a:buSzPct val="100000"/>
              <a:buNone/>
            </a:pPr>
            <a:endParaRPr/>
          </a:p>
          <a:p>
            <a:pPr marL="0" lvl="0" indent="0" algn="ctr" rtl="0">
              <a:lnSpc>
                <a:spcPct val="90000"/>
              </a:lnSpc>
              <a:spcBef>
                <a:spcPts val="1000"/>
              </a:spcBef>
              <a:spcAft>
                <a:spcPts val="0"/>
              </a:spcAft>
              <a:buClr>
                <a:schemeClr val="dk1"/>
              </a:buClr>
              <a:buSzPct val="100000"/>
              <a:buNone/>
            </a:pPr>
            <a:endParaRPr/>
          </a:p>
          <a:p>
            <a:pPr marL="0" lvl="0" indent="0" algn="ctr" rtl="0">
              <a:lnSpc>
                <a:spcPct val="90000"/>
              </a:lnSpc>
              <a:spcBef>
                <a:spcPts val="1000"/>
              </a:spcBef>
              <a:spcAft>
                <a:spcPts val="0"/>
              </a:spcAft>
              <a:buClr>
                <a:schemeClr val="dk1"/>
              </a:buClr>
              <a:buSzPct val="100000"/>
              <a:buNone/>
            </a:pPr>
            <a:r>
              <a:rPr lang="en-US" u="sng">
                <a:solidFill>
                  <a:schemeClr val="hlink"/>
                </a:solidFill>
                <a:hlinkClick r:id="rId5"/>
              </a:rPr>
              <a:t>https://www.analyticsvidhya.com/blog/2018/12/guide-convolutional-neural-network-cnn/</a:t>
            </a:r>
            <a:endParaRPr/>
          </a:p>
          <a:p>
            <a:pPr marL="0" lvl="0" indent="0" algn="ctr" rtl="0">
              <a:lnSpc>
                <a:spcPct val="90000"/>
              </a:lnSpc>
              <a:spcBef>
                <a:spcPts val="1000"/>
              </a:spcBef>
              <a:spcAft>
                <a:spcPts val="0"/>
              </a:spcAft>
              <a:buClr>
                <a:schemeClr val="dk1"/>
              </a:buClr>
              <a:buSzPct val="100000"/>
              <a:buNone/>
            </a:pPr>
            <a:endParaRPr/>
          </a:p>
          <a:p>
            <a:pPr marL="0" lvl="0" indent="0" algn="ctr" rtl="0">
              <a:lnSpc>
                <a:spcPct val="90000"/>
              </a:lnSpc>
              <a:spcBef>
                <a:spcPts val="1000"/>
              </a:spcBef>
              <a:spcAft>
                <a:spcPts val="0"/>
              </a:spcAft>
              <a:buClr>
                <a:schemeClr val="dk1"/>
              </a:buClr>
              <a:buSzPct val="1000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144" name="Google Shape;144;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5" name="Google Shape;145;p10" descr="https://www.simplilearn.com/ice9/free_resources_article_thumb/Neural_Network_to_identify_the_image_of_a_flower.png"/>
          <p:cNvPicPr preferRelativeResize="0"/>
          <p:nvPr/>
        </p:nvPicPr>
        <p:blipFill rotWithShape="1">
          <a:blip r:embed="rId3">
            <a:alphaModFix/>
          </a:blip>
          <a:srcRect/>
          <a:stretch/>
        </p:blipFill>
        <p:spPr>
          <a:xfrm>
            <a:off x="162963" y="365125"/>
            <a:ext cx="11841932" cy="61533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1"/>
          <p:cNvSpPr txBox="1">
            <a:spLocks noGrp="1"/>
          </p:cNvSpPr>
          <p:nvPr>
            <p:ph type="title"/>
          </p:nvPr>
        </p:nvSpPr>
        <p:spPr>
          <a:xfrm>
            <a:off x="3410712" y="109728"/>
            <a:ext cx="2606040" cy="7488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CNN Flow</a:t>
            </a:r>
            <a:endParaRPr b="1"/>
          </a:p>
        </p:txBody>
      </p:sp>
      <p:sp>
        <p:nvSpPr>
          <p:cNvPr id="151" name="Google Shape;151;p11"/>
          <p:cNvSpPr txBox="1">
            <a:spLocks noGrp="1"/>
          </p:cNvSpPr>
          <p:nvPr>
            <p:ph type="body" idx="1"/>
          </p:nvPr>
        </p:nvSpPr>
        <p:spPr>
          <a:xfrm>
            <a:off x="109728" y="858584"/>
            <a:ext cx="11969496" cy="5898832"/>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en-US" b="1" i="1"/>
              <a:t>Overview</a:t>
            </a:r>
            <a:endParaRPr b="1"/>
          </a:p>
          <a:p>
            <a:pPr marL="228600" lvl="0" indent="-228600" algn="just" rtl="0">
              <a:lnSpc>
                <a:spcPct val="90000"/>
              </a:lnSpc>
              <a:spcBef>
                <a:spcPts val="1000"/>
              </a:spcBef>
              <a:spcAft>
                <a:spcPts val="0"/>
              </a:spcAft>
              <a:buClr>
                <a:schemeClr val="dk1"/>
              </a:buClr>
              <a:buSzPct val="100000"/>
              <a:buChar char="•"/>
            </a:pPr>
            <a:r>
              <a:rPr lang="en-US" b="1"/>
              <a:t> </a:t>
            </a:r>
            <a:r>
              <a:rPr lang="en-US"/>
              <a:t>We will go into more details below, but a simple ConvNet for CIFAR-10 classification could have the architecture [INPUT - CONV - RELU - POOL - FC].</a:t>
            </a:r>
            <a:endParaRPr/>
          </a:p>
          <a:p>
            <a:pPr marL="228600" lvl="0" indent="-228600" algn="just" rtl="0">
              <a:lnSpc>
                <a:spcPct val="90000"/>
              </a:lnSpc>
              <a:spcBef>
                <a:spcPts val="1000"/>
              </a:spcBef>
              <a:spcAft>
                <a:spcPts val="0"/>
              </a:spcAft>
              <a:buClr>
                <a:schemeClr val="dk1"/>
              </a:buClr>
              <a:buSzPct val="100000"/>
              <a:buChar char="•"/>
            </a:pPr>
            <a:r>
              <a:rPr lang="en-US"/>
              <a:t> In more detail:</a:t>
            </a:r>
            <a:endParaRPr/>
          </a:p>
          <a:p>
            <a:pPr marL="228600" lvl="0" indent="-228600" algn="just" rtl="0">
              <a:lnSpc>
                <a:spcPct val="90000"/>
              </a:lnSpc>
              <a:spcBef>
                <a:spcPts val="1000"/>
              </a:spcBef>
              <a:spcAft>
                <a:spcPts val="0"/>
              </a:spcAft>
              <a:buClr>
                <a:schemeClr val="dk1"/>
              </a:buClr>
              <a:buSzPct val="100000"/>
              <a:buChar char="•"/>
            </a:pPr>
            <a:r>
              <a:rPr lang="en-US" b="1"/>
              <a:t>INPUT </a:t>
            </a:r>
            <a:r>
              <a:rPr lang="en-US"/>
              <a:t>[32x32x3] will hold the raw pixel values of the image, in this case an image of width 32, height 32, and with three color channels R,G,B.</a:t>
            </a:r>
            <a:endParaRPr/>
          </a:p>
          <a:p>
            <a:pPr marL="228600" lvl="0" indent="-228600" algn="just" rtl="0">
              <a:lnSpc>
                <a:spcPct val="90000"/>
              </a:lnSpc>
              <a:spcBef>
                <a:spcPts val="1000"/>
              </a:spcBef>
              <a:spcAft>
                <a:spcPts val="0"/>
              </a:spcAft>
              <a:buClr>
                <a:schemeClr val="dk1"/>
              </a:buClr>
              <a:buSzPct val="100000"/>
              <a:buChar char="•"/>
            </a:pPr>
            <a:r>
              <a:rPr lang="en-US" b="1"/>
              <a:t>CONV</a:t>
            </a:r>
            <a:r>
              <a:rPr lang="en-US"/>
              <a:t> layer will compute the output of neurons that are connected to local regions in the input, each computing a dot product between their weights and a small region they are connected to in the input volume.</a:t>
            </a:r>
            <a:endParaRPr/>
          </a:p>
          <a:p>
            <a:pPr marL="228600" lvl="0" indent="-228600" algn="just" rtl="0">
              <a:lnSpc>
                <a:spcPct val="90000"/>
              </a:lnSpc>
              <a:spcBef>
                <a:spcPts val="1000"/>
              </a:spcBef>
              <a:spcAft>
                <a:spcPts val="0"/>
              </a:spcAft>
              <a:buClr>
                <a:schemeClr val="dk1"/>
              </a:buClr>
              <a:buSzPct val="100000"/>
              <a:buChar char="•"/>
            </a:pPr>
            <a:r>
              <a:rPr lang="en-US"/>
              <a:t> This may result in volume such as [32x32x12] if we decided to use 12 filters.</a:t>
            </a:r>
            <a:endParaRPr/>
          </a:p>
          <a:p>
            <a:pPr marL="228600" lvl="0" indent="-228600" algn="just" rtl="0">
              <a:lnSpc>
                <a:spcPct val="90000"/>
              </a:lnSpc>
              <a:spcBef>
                <a:spcPts val="1000"/>
              </a:spcBef>
              <a:spcAft>
                <a:spcPts val="0"/>
              </a:spcAft>
              <a:buClr>
                <a:schemeClr val="dk1"/>
              </a:buClr>
              <a:buSzPct val="100000"/>
              <a:buChar char="•"/>
            </a:pPr>
            <a:r>
              <a:rPr lang="en-US" b="1"/>
              <a:t>RELU </a:t>
            </a:r>
            <a:r>
              <a:rPr lang="en-US"/>
              <a:t>layer will apply an elementwise activation function, such as the </a:t>
            </a:r>
            <a:r>
              <a:rPr lang="en-US" i="1"/>
              <a:t>max</a:t>
            </a:r>
            <a:r>
              <a:rPr lang="en-US"/>
              <a:t>(0,</a:t>
            </a:r>
            <a:r>
              <a:rPr lang="en-US" i="1"/>
              <a:t>x</a:t>
            </a:r>
            <a:r>
              <a:rPr lang="en-US"/>
              <a:t>) thresholding at zero. This leaves the size of the volume unchanged ([32x32x12]).</a:t>
            </a:r>
            <a:endParaRPr/>
          </a:p>
          <a:p>
            <a:pPr marL="228600" lvl="0" indent="-228600" algn="just" rtl="0">
              <a:lnSpc>
                <a:spcPct val="90000"/>
              </a:lnSpc>
              <a:spcBef>
                <a:spcPts val="1000"/>
              </a:spcBef>
              <a:spcAft>
                <a:spcPts val="0"/>
              </a:spcAft>
              <a:buClr>
                <a:schemeClr val="dk1"/>
              </a:buClr>
              <a:buSzPct val="100000"/>
              <a:buChar char="•"/>
            </a:pPr>
            <a:r>
              <a:rPr lang="en-US" b="1"/>
              <a:t>POOL</a:t>
            </a:r>
            <a:r>
              <a:rPr lang="en-US"/>
              <a:t> layer will perform a downsampling operation along the spatial dimensions (width, height), resulting in volume such as [16x16x12].</a:t>
            </a:r>
            <a:endParaRPr/>
          </a:p>
          <a:p>
            <a:pPr marL="228600" lvl="0" indent="-228600" algn="just" rtl="0">
              <a:lnSpc>
                <a:spcPct val="90000"/>
              </a:lnSpc>
              <a:spcBef>
                <a:spcPts val="1000"/>
              </a:spcBef>
              <a:spcAft>
                <a:spcPts val="0"/>
              </a:spcAft>
              <a:buClr>
                <a:schemeClr val="dk1"/>
              </a:buClr>
              <a:buSzPct val="100000"/>
              <a:buChar char="•"/>
            </a:pPr>
            <a:r>
              <a:rPr lang="en-US" b="1"/>
              <a:t>FC </a:t>
            </a:r>
            <a:r>
              <a:rPr lang="en-US"/>
              <a:t>(i.e. fully-connected) layer will compute the class scores, resulting in volume of size [1x1x10], where each of the 10 numbers correspond to a class score, such as among the 10 categories of CIFAR-10. </a:t>
            </a:r>
            <a:endParaRPr/>
          </a:p>
          <a:p>
            <a:pPr marL="228600" lvl="0" indent="-228600" algn="just" rtl="0">
              <a:lnSpc>
                <a:spcPct val="90000"/>
              </a:lnSpc>
              <a:spcBef>
                <a:spcPts val="1000"/>
              </a:spcBef>
              <a:spcAft>
                <a:spcPts val="0"/>
              </a:spcAft>
              <a:buClr>
                <a:schemeClr val="dk1"/>
              </a:buClr>
              <a:buSzPct val="100000"/>
              <a:buChar char="•"/>
            </a:pPr>
            <a:r>
              <a:rPr lang="en-US"/>
              <a:t>As with ordinary Neural Networks and as the name implies, each neuron in this layer will be connected to all the numbers in the previous volume</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158" name="Google Shape;158;p12"/>
          <p:cNvPicPr preferRelativeResize="0">
            <a:picLocks noGrp="1"/>
          </p:cNvPicPr>
          <p:nvPr>
            <p:ph type="body" idx="1"/>
          </p:nvPr>
        </p:nvPicPr>
        <p:blipFill rotWithShape="1">
          <a:blip r:embed="rId3">
            <a:alphaModFix/>
          </a:blip>
          <a:srcRect t="8057" b="13138"/>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164" name="Google Shape;164;p13"/>
          <p:cNvPicPr preferRelativeResize="0">
            <a:picLocks noGrp="1"/>
          </p:cNvPicPr>
          <p:nvPr>
            <p:ph type="body" idx="1"/>
          </p:nvPr>
        </p:nvPicPr>
        <p:blipFill rotWithShape="1">
          <a:blip r:embed="rId3">
            <a:alphaModFix/>
          </a:blip>
          <a:srcRect l="747" t="3855" r="9179" b="9986"/>
          <a:stretch/>
        </p:blipFill>
        <p:spPr>
          <a:xfrm>
            <a:off x="219456" y="145706"/>
            <a:ext cx="11832336" cy="65471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dirty="0"/>
              <a:t>  </a:t>
            </a:r>
            <a:endParaRPr dirty="0"/>
          </a:p>
        </p:txBody>
      </p:sp>
      <p:pic>
        <p:nvPicPr>
          <p:cNvPr id="170" name="Google Shape;170;p14"/>
          <p:cNvPicPr preferRelativeResize="0">
            <a:picLocks noGrp="1"/>
          </p:cNvPicPr>
          <p:nvPr>
            <p:ph type="body" idx="1"/>
          </p:nvPr>
        </p:nvPicPr>
        <p:blipFill rotWithShape="1">
          <a:blip r:embed="rId3">
            <a:alphaModFix/>
          </a:blip>
          <a:srcRect b="4887"/>
          <a:stretch/>
        </p:blipFill>
        <p:spPr>
          <a:xfrm>
            <a:off x="0" y="0"/>
            <a:ext cx="12088368"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176" name="Google Shape;176;p15"/>
          <p:cNvPicPr preferRelativeResize="0">
            <a:picLocks noGrp="1"/>
          </p:cNvPicPr>
          <p:nvPr>
            <p:ph type="body" idx="1"/>
          </p:nvPr>
        </p:nvPicPr>
        <p:blipFill rotWithShape="1">
          <a:blip r:embed="rId3">
            <a:alphaModFix/>
          </a:blip>
          <a:srcRect b="8113"/>
          <a:stretch/>
        </p:blipFill>
        <p:spPr>
          <a:xfrm>
            <a:off x="0" y="64009"/>
            <a:ext cx="12124944" cy="67299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183" name="Google Shape;183;p16"/>
          <p:cNvPicPr preferRelativeResize="0">
            <a:picLocks noGrp="1"/>
          </p:cNvPicPr>
          <p:nvPr>
            <p:ph type="body" idx="1"/>
          </p:nvPr>
        </p:nvPicPr>
        <p:blipFill rotWithShape="1">
          <a:blip r:embed="rId3">
            <a:alphaModFix/>
          </a:blip>
          <a:srcRect l="5002" t="7638" r="4334" b="6414"/>
          <a:stretch/>
        </p:blipFill>
        <p:spPr>
          <a:xfrm>
            <a:off x="173736" y="0"/>
            <a:ext cx="11777472" cy="67665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189" name="Google Shape;189;p17"/>
          <p:cNvPicPr preferRelativeResize="0">
            <a:picLocks noGrp="1"/>
          </p:cNvPicPr>
          <p:nvPr>
            <p:ph type="body" idx="1"/>
          </p:nvPr>
        </p:nvPicPr>
        <p:blipFill rotWithShape="1">
          <a:blip r:embed="rId3">
            <a:alphaModFix/>
          </a:blip>
          <a:srcRect l="4175" t="7219" r="3978" b="6414"/>
          <a:stretch/>
        </p:blipFill>
        <p:spPr>
          <a:xfrm>
            <a:off x="118872" y="146303"/>
            <a:ext cx="11887200" cy="66111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195" name="Google Shape;195;p18"/>
          <p:cNvPicPr preferRelativeResize="0">
            <a:picLocks noGrp="1"/>
          </p:cNvPicPr>
          <p:nvPr>
            <p:ph type="body" idx="1"/>
          </p:nvPr>
        </p:nvPicPr>
        <p:blipFill rotWithShape="1">
          <a:blip r:embed="rId3">
            <a:alphaModFix/>
          </a:blip>
          <a:srcRect l="4648" t="6377" r="8944" b="9986"/>
          <a:stretch/>
        </p:blipFill>
        <p:spPr>
          <a:xfrm>
            <a:off x="237744" y="192023"/>
            <a:ext cx="11594592" cy="65379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Input Image</a:t>
            </a:r>
            <a:endParaRPr b="1"/>
          </a:p>
        </p:txBody>
      </p:sp>
      <p:sp>
        <p:nvSpPr>
          <p:cNvPr id="201" name="Google Shape;201;p19"/>
          <p:cNvSpPr txBox="1">
            <a:spLocks noGrp="1"/>
          </p:cNvSpPr>
          <p:nvPr>
            <p:ph type="body" idx="1"/>
          </p:nvPr>
        </p:nvSpPr>
        <p:spPr>
          <a:xfrm>
            <a:off x="91440" y="1572768"/>
            <a:ext cx="11987784" cy="51846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the figure, we have an RGB image which has been separated by its three color planes — Red, Green, and Blue. There are a number of such color spaces in which images exist — Grayscale, RGB, HSV, CMYK, etc.</a:t>
            </a:r>
            <a:endParaRPr/>
          </a:p>
          <a:p>
            <a:pPr marL="228600" lvl="0" indent="-228600" algn="l" rtl="0">
              <a:lnSpc>
                <a:spcPct val="90000"/>
              </a:lnSpc>
              <a:spcBef>
                <a:spcPts val="1000"/>
              </a:spcBef>
              <a:spcAft>
                <a:spcPts val="0"/>
              </a:spcAft>
              <a:buClr>
                <a:schemeClr val="dk1"/>
              </a:buClr>
              <a:buSzPts val="2800"/>
              <a:buChar char="•"/>
            </a:pPr>
            <a:r>
              <a:rPr lang="en-US"/>
              <a:t>You can imagine how computationally intensive things would get once the images reach dimensions, say 8K (7680×4320). </a:t>
            </a:r>
            <a:endParaRPr/>
          </a:p>
          <a:p>
            <a:pPr marL="228600" lvl="0" indent="-228600" algn="l" rtl="0">
              <a:lnSpc>
                <a:spcPct val="90000"/>
              </a:lnSpc>
              <a:spcBef>
                <a:spcPts val="1000"/>
              </a:spcBef>
              <a:spcAft>
                <a:spcPts val="0"/>
              </a:spcAft>
              <a:buClr>
                <a:schemeClr val="dk1"/>
              </a:buClr>
              <a:buSzPts val="2800"/>
              <a:buChar char="•"/>
            </a:pPr>
            <a:r>
              <a:rPr lang="en-US"/>
              <a:t>The role of the ConvNet is to reduce the images into a form which is easier to process, without losing features which are critical for getting a good prediction. </a:t>
            </a:r>
            <a:endParaRPr/>
          </a:p>
          <a:p>
            <a:pPr marL="228600" lvl="0" indent="-228600" algn="l" rtl="0">
              <a:lnSpc>
                <a:spcPct val="90000"/>
              </a:lnSpc>
              <a:spcBef>
                <a:spcPts val="1000"/>
              </a:spcBef>
              <a:spcAft>
                <a:spcPts val="0"/>
              </a:spcAft>
              <a:buClr>
                <a:schemeClr val="dk1"/>
              </a:buClr>
              <a:buSzPts val="2800"/>
              <a:buChar char="•"/>
            </a:pPr>
            <a:r>
              <a:rPr lang="en-US"/>
              <a:t>This is important when we are to design an architecture which is not only good at learning features but also is scalable to massive datasets.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3695700" y="173736"/>
            <a:ext cx="4852416" cy="6025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MLP vs CNN</a:t>
            </a:r>
            <a:endParaRPr b="1"/>
          </a:p>
        </p:txBody>
      </p:sp>
      <p:sp>
        <p:nvSpPr>
          <p:cNvPr id="95" name="Google Shape;95;p2"/>
          <p:cNvSpPr txBox="1">
            <a:spLocks noGrp="1"/>
          </p:cNvSpPr>
          <p:nvPr>
            <p:ph type="body" idx="1"/>
          </p:nvPr>
        </p:nvSpPr>
        <p:spPr>
          <a:xfrm>
            <a:off x="399454" y="1271016"/>
            <a:ext cx="11951100" cy="5586900"/>
          </a:xfrm>
          <a:prstGeom prst="rect">
            <a:avLst/>
          </a:prstGeom>
          <a:noFill/>
          <a:ln>
            <a:noFill/>
          </a:ln>
        </p:spPr>
        <p:txBody>
          <a:bodyPr spcFirstLastPara="1" wrap="square" lIns="91425" tIns="45700" rIns="91425" bIns="45700" anchor="t" anchorCtr="0">
            <a:normAutofit fontScale="77500" lnSpcReduction="20000"/>
          </a:bodyPr>
          <a:lstStyle/>
          <a:p>
            <a:pPr marL="228600" lvl="0" indent="-215265" algn="l" rtl="0">
              <a:lnSpc>
                <a:spcPct val="90000"/>
              </a:lnSpc>
              <a:spcBef>
                <a:spcPts val="0"/>
              </a:spcBef>
              <a:spcAft>
                <a:spcPts val="0"/>
              </a:spcAft>
              <a:buClr>
                <a:schemeClr val="dk1"/>
              </a:buClr>
              <a:buSzPct val="100000"/>
              <a:buChar char="•"/>
            </a:pPr>
            <a:r>
              <a:rPr lang="en-US" b="1"/>
              <a:t>Multilayer Perceptron (MLP): </a:t>
            </a:r>
            <a:r>
              <a:rPr lang="en-US"/>
              <a:t>used to apply in computer vision, now succeeded by Convolutional Neural Network (CNN). </a:t>
            </a:r>
            <a:endParaRPr/>
          </a:p>
          <a:p>
            <a:pPr marL="228600" lvl="0" indent="-215265" algn="l" rtl="0">
              <a:lnSpc>
                <a:spcPct val="90000"/>
              </a:lnSpc>
              <a:spcBef>
                <a:spcPts val="1000"/>
              </a:spcBef>
              <a:spcAft>
                <a:spcPts val="0"/>
              </a:spcAft>
              <a:buClr>
                <a:schemeClr val="dk1"/>
              </a:buClr>
              <a:buSzPct val="100000"/>
              <a:buChar char="•"/>
            </a:pPr>
            <a:r>
              <a:rPr lang="en-US"/>
              <a:t>Has the characteristic of fully connected layers, where each perceptron is connected with every other perceptron.</a:t>
            </a:r>
            <a:endParaRPr/>
          </a:p>
          <a:p>
            <a:pPr marL="228600" lvl="0" indent="-215265" algn="l" rtl="0">
              <a:lnSpc>
                <a:spcPct val="90000"/>
              </a:lnSpc>
              <a:spcBef>
                <a:spcPts val="1000"/>
              </a:spcBef>
              <a:spcAft>
                <a:spcPts val="0"/>
              </a:spcAft>
              <a:buClr>
                <a:schemeClr val="dk1"/>
              </a:buClr>
              <a:buSzPct val="100000"/>
              <a:buChar char="•"/>
            </a:pPr>
            <a:r>
              <a:rPr lang="en-US"/>
              <a:t> Disadvantage is that the number of total parameters can grow to very high (number of perceptron in layer 1 multiplied by # of p in layer 2 multiplied by # of p in layer 3…). </a:t>
            </a:r>
            <a:endParaRPr/>
          </a:p>
          <a:p>
            <a:pPr marL="228600" lvl="0" indent="-215265" algn="l" rtl="0">
              <a:lnSpc>
                <a:spcPct val="90000"/>
              </a:lnSpc>
              <a:spcBef>
                <a:spcPts val="1000"/>
              </a:spcBef>
              <a:spcAft>
                <a:spcPts val="0"/>
              </a:spcAft>
              <a:buClr>
                <a:schemeClr val="dk1"/>
              </a:buClr>
              <a:buSzPct val="100000"/>
              <a:buChar char="•"/>
            </a:pPr>
            <a:r>
              <a:rPr lang="en-US"/>
              <a:t>This is inefficient because there is redundancy in such high dimensions.</a:t>
            </a:r>
            <a:endParaRPr/>
          </a:p>
          <a:p>
            <a:pPr marL="228600" lvl="0" indent="-215265" algn="l" rtl="0">
              <a:lnSpc>
                <a:spcPct val="90000"/>
              </a:lnSpc>
              <a:spcBef>
                <a:spcPts val="1000"/>
              </a:spcBef>
              <a:spcAft>
                <a:spcPts val="0"/>
              </a:spcAft>
              <a:buClr>
                <a:schemeClr val="dk1"/>
              </a:buClr>
              <a:buSzPct val="100000"/>
              <a:buChar char="•"/>
            </a:pPr>
            <a:r>
              <a:rPr lang="en-US"/>
              <a:t> Another disadvantage is that it disregards spatial information. It takes flattened vectors as inputs. A light weight MLP (2–3 layers) can easily achieve high accuracy with MNIST dataset.</a:t>
            </a:r>
            <a:endParaRPr/>
          </a:p>
          <a:p>
            <a:pPr marL="0" lvl="0" indent="0" algn="l" rtl="0">
              <a:lnSpc>
                <a:spcPct val="90000"/>
              </a:lnSpc>
              <a:spcBef>
                <a:spcPts val="1000"/>
              </a:spcBef>
              <a:spcAft>
                <a:spcPts val="0"/>
              </a:spcAft>
              <a:buClr>
                <a:schemeClr val="dk1"/>
              </a:buClr>
              <a:buSzPct val="100000"/>
              <a:buNone/>
            </a:pPr>
            <a:endParaRPr/>
          </a:p>
          <a:p>
            <a:pPr marL="228600" lvl="0" indent="-215265" algn="l" rtl="0">
              <a:lnSpc>
                <a:spcPct val="90000"/>
              </a:lnSpc>
              <a:spcBef>
                <a:spcPts val="1000"/>
              </a:spcBef>
              <a:spcAft>
                <a:spcPts val="0"/>
              </a:spcAft>
              <a:buClr>
                <a:schemeClr val="dk1"/>
              </a:buClr>
              <a:buSzPct val="100000"/>
              <a:buChar char="•"/>
            </a:pPr>
            <a:r>
              <a:rPr lang="en-US" b="1"/>
              <a:t>Convolutional Neural Network (CNN): </a:t>
            </a:r>
            <a:r>
              <a:rPr lang="en-US"/>
              <a:t>the incumbent, current favorite of computer vision algorithms, winner of multiple Imagenet competitions. </a:t>
            </a:r>
            <a:endParaRPr/>
          </a:p>
          <a:p>
            <a:pPr marL="228600" lvl="0" indent="-215265" algn="l" rtl="0">
              <a:lnSpc>
                <a:spcPct val="90000"/>
              </a:lnSpc>
              <a:spcBef>
                <a:spcPts val="1000"/>
              </a:spcBef>
              <a:spcAft>
                <a:spcPts val="0"/>
              </a:spcAft>
              <a:buClr>
                <a:schemeClr val="dk1"/>
              </a:buClr>
              <a:buSzPct val="100000"/>
              <a:buChar char="•"/>
            </a:pPr>
            <a:r>
              <a:rPr lang="en-US"/>
              <a:t>Can account for local connectivity (each filter is panned around the entire image according to certain size and stride, allows the filter to find and match patterns no matter where the pattern is located in a given image).</a:t>
            </a:r>
            <a:endParaRPr/>
          </a:p>
          <a:p>
            <a:pPr marL="228600" lvl="0" indent="-215265" algn="l" rtl="0">
              <a:lnSpc>
                <a:spcPct val="90000"/>
              </a:lnSpc>
              <a:spcBef>
                <a:spcPts val="1000"/>
              </a:spcBef>
              <a:spcAft>
                <a:spcPts val="0"/>
              </a:spcAft>
              <a:buClr>
                <a:schemeClr val="dk1"/>
              </a:buClr>
              <a:buSzPct val="100000"/>
              <a:buChar char="•"/>
            </a:pPr>
            <a:r>
              <a:rPr lang="en-US"/>
              <a:t> It takes matrices as well as vectors as inputs. The layers are sparsely connected or partially connected rather than fully connected. Every node does not connect to every other node.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0"/>
          <p:cNvSpPr txBox="1">
            <a:spLocks noGrp="1"/>
          </p:cNvSpPr>
          <p:nvPr>
            <p:ph type="title"/>
          </p:nvPr>
        </p:nvSpPr>
        <p:spPr>
          <a:xfrm>
            <a:off x="908304" y="118872"/>
            <a:ext cx="10515600" cy="63912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b="1"/>
              <a:t>Input Image</a:t>
            </a:r>
            <a:endParaRPr b="1"/>
          </a:p>
        </p:txBody>
      </p:sp>
      <p:pic>
        <p:nvPicPr>
          <p:cNvPr id="207" name="Google Shape;207;p20"/>
          <p:cNvPicPr preferRelativeResize="0">
            <a:picLocks noGrp="1"/>
          </p:cNvPicPr>
          <p:nvPr>
            <p:ph type="body" idx="1"/>
          </p:nvPr>
        </p:nvPicPr>
        <p:blipFill rotWithShape="1">
          <a:blip r:embed="rId3">
            <a:alphaModFix/>
          </a:blip>
          <a:srcRect/>
          <a:stretch/>
        </p:blipFill>
        <p:spPr>
          <a:xfrm>
            <a:off x="691896" y="1349257"/>
            <a:ext cx="10948416" cy="52892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1"/>
          <p:cNvSpPr txBox="1">
            <a:spLocks noGrp="1"/>
          </p:cNvSpPr>
          <p:nvPr>
            <p:ph type="title"/>
          </p:nvPr>
        </p:nvSpPr>
        <p:spPr>
          <a:xfrm>
            <a:off x="3575304" y="100584"/>
            <a:ext cx="5913120" cy="55683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Convolution Operation</a:t>
            </a:r>
            <a:endParaRPr/>
          </a:p>
        </p:txBody>
      </p:sp>
      <p:pic>
        <p:nvPicPr>
          <p:cNvPr id="214" name="Google Shape;214;p21"/>
          <p:cNvPicPr preferRelativeResize="0">
            <a:picLocks noGrp="1"/>
          </p:cNvPicPr>
          <p:nvPr>
            <p:ph type="body" idx="1"/>
          </p:nvPr>
        </p:nvPicPr>
        <p:blipFill rotWithShape="1">
          <a:blip r:embed="rId3">
            <a:alphaModFix/>
          </a:blip>
          <a:srcRect l="5830" t="17725" r="36485" b="26377"/>
          <a:stretch/>
        </p:blipFill>
        <p:spPr>
          <a:xfrm>
            <a:off x="1" y="657416"/>
            <a:ext cx="12070079" cy="6136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t>Convolution Operation</a:t>
            </a:r>
            <a:endParaRPr/>
          </a:p>
        </p:txBody>
      </p:sp>
      <p:sp>
        <p:nvSpPr>
          <p:cNvPr id="220" name="Google Shape;220;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21" name="Google Shape;221;p22" descr="https://www.simplilearn.com/ice9/free_resources_article_thumb/convolution_operation.png"/>
          <p:cNvPicPr preferRelativeResize="0"/>
          <p:nvPr/>
        </p:nvPicPr>
        <p:blipFill rotWithShape="1">
          <a:blip r:embed="rId3">
            <a:alphaModFix/>
          </a:blip>
          <a:srcRect/>
          <a:stretch/>
        </p:blipFill>
        <p:spPr>
          <a:xfrm>
            <a:off x="838200" y="1825625"/>
            <a:ext cx="10686861" cy="44846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t>Convolution Operation</a:t>
            </a:r>
            <a:endParaRPr/>
          </a:p>
        </p:txBody>
      </p:sp>
      <p:sp>
        <p:nvSpPr>
          <p:cNvPr id="227" name="Google Shape;22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28" name="Google Shape;228;p23" descr="https://www.simplilearn.com/ice9/free_resources_article_thumb/convolution_operation1.png"/>
          <p:cNvPicPr preferRelativeResize="0"/>
          <p:nvPr/>
        </p:nvPicPr>
        <p:blipFill rotWithShape="1">
          <a:blip r:embed="rId3">
            <a:alphaModFix/>
          </a:blip>
          <a:srcRect/>
          <a:stretch/>
        </p:blipFill>
        <p:spPr>
          <a:xfrm>
            <a:off x="838200" y="1825625"/>
            <a:ext cx="10587273" cy="43513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4"/>
          <p:cNvSpPr txBox="1">
            <a:spLocks noGrp="1"/>
          </p:cNvSpPr>
          <p:nvPr>
            <p:ph type="title"/>
          </p:nvPr>
        </p:nvSpPr>
        <p:spPr>
          <a:xfrm>
            <a:off x="4056888" y="283464"/>
            <a:ext cx="4657344" cy="41967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Convolutional Layer </a:t>
            </a:r>
            <a:endParaRPr b="1"/>
          </a:p>
        </p:txBody>
      </p:sp>
      <p:sp>
        <p:nvSpPr>
          <p:cNvPr id="234" name="Google Shape;234;p24"/>
          <p:cNvSpPr txBox="1">
            <a:spLocks noGrp="1"/>
          </p:cNvSpPr>
          <p:nvPr>
            <p:ph type="body" idx="1"/>
          </p:nvPr>
        </p:nvSpPr>
        <p:spPr>
          <a:xfrm>
            <a:off x="128016" y="832104"/>
            <a:ext cx="11932920" cy="5943600"/>
          </a:xfrm>
          <a:prstGeom prst="rect">
            <a:avLst/>
          </a:prstGeom>
          <a:noFill/>
          <a:ln>
            <a:noFill/>
          </a:ln>
        </p:spPr>
        <p:txBody>
          <a:bodyPr spcFirstLastPara="1" wrap="square" lIns="91425" tIns="45700" rIns="91425" bIns="45700" anchor="t" anchorCtr="0">
            <a:normAutofit fontScale="62500" lnSpcReduction="20000"/>
          </a:bodyPr>
          <a:lstStyle/>
          <a:p>
            <a:pPr marL="228600" lvl="0" indent="-117475" algn="just" rtl="0">
              <a:lnSpc>
                <a:spcPct val="90000"/>
              </a:lnSpc>
              <a:spcBef>
                <a:spcPts val="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en-US"/>
              <a:t>The convolution operation forms the basis of any convolutional neural network. Let’s understand the convolution operation using two matrices, </a:t>
            </a:r>
            <a:r>
              <a:rPr lang="en-US" i="1"/>
              <a:t>a</a:t>
            </a:r>
            <a:r>
              <a:rPr lang="en-US"/>
              <a:t> and </a:t>
            </a:r>
            <a:r>
              <a:rPr lang="en-US" i="1"/>
              <a:t>b</a:t>
            </a:r>
            <a:r>
              <a:rPr lang="en-US"/>
              <a:t>, of 1 dimension.</a:t>
            </a:r>
            <a:endParaRPr/>
          </a:p>
          <a:p>
            <a:pPr marL="228600" lvl="0" indent="-228600" algn="l" rtl="0">
              <a:lnSpc>
                <a:spcPct val="90000"/>
              </a:lnSpc>
              <a:spcBef>
                <a:spcPts val="1000"/>
              </a:spcBef>
              <a:spcAft>
                <a:spcPts val="0"/>
              </a:spcAft>
              <a:buClr>
                <a:schemeClr val="dk1"/>
              </a:buClr>
              <a:buSzPct val="100000"/>
              <a:buChar char="•"/>
            </a:pPr>
            <a:r>
              <a:rPr lang="en-US"/>
              <a:t>a = [5,3,7,5,9,7]</a:t>
            </a:r>
            <a:endParaRPr/>
          </a:p>
          <a:p>
            <a:pPr marL="228600" lvl="0" indent="-228600" algn="l" rtl="0">
              <a:lnSpc>
                <a:spcPct val="90000"/>
              </a:lnSpc>
              <a:spcBef>
                <a:spcPts val="1000"/>
              </a:spcBef>
              <a:spcAft>
                <a:spcPts val="0"/>
              </a:spcAft>
              <a:buClr>
                <a:schemeClr val="dk1"/>
              </a:buClr>
              <a:buSzPct val="100000"/>
              <a:buChar char="•"/>
            </a:pPr>
            <a:r>
              <a:rPr lang="en-US"/>
              <a:t>b = [1,2,3]</a:t>
            </a:r>
            <a:endParaRPr/>
          </a:p>
          <a:p>
            <a:pPr marL="228600" lvl="0" indent="-228600" algn="l" rtl="0">
              <a:lnSpc>
                <a:spcPct val="90000"/>
              </a:lnSpc>
              <a:spcBef>
                <a:spcPts val="1000"/>
              </a:spcBef>
              <a:spcAft>
                <a:spcPts val="0"/>
              </a:spcAft>
              <a:buClr>
                <a:schemeClr val="dk1"/>
              </a:buClr>
              <a:buSzPct val="100000"/>
              <a:buChar char="•"/>
            </a:pPr>
            <a:r>
              <a:rPr lang="en-US"/>
              <a:t>In convolution operation, the arrays are multiplied element-wise, and the product is summed to create a new array, which represents a*b.</a:t>
            </a:r>
            <a:endParaRPr/>
          </a:p>
          <a:p>
            <a:pPr marL="228600" lvl="0" indent="-228600" algn="l" rtl="0">
              <a:lnSpc>
                <a:spcPct val="90000"/>
              </a:lnSpc>
              <a:spcBef>
                <a:spcPts val="1000"/>
              </a:spcBef>
              <a:spcAft>
                <a:spcPts val="0"/>
              </a:spcAft>
              <a:buClr>
                <a:schemeClr val="dk1"/>
              </a:buClr>
              <a:buSzPct val="100000"/>
              <a:buChar char="•"/>
            </a:pPr>
            <a:r>
              <a:rPr lang="en-US"/>
              <a:t>The first three elements of the matrix a are multiplied with the elements of matrix b. The product is summed to get the result.</a:t>
            </a:r>
            <a:endParaRPr/>
          </a:p>
          <a:p>
            <a:pPr marL="228600" lvl="0" indent="-228600" algn="l" rtl="0">
              <a:lnSpc>
                <a:spcPct val="90000"/>
              </a:lnSpc>
              <a:spcBef>
                <a:spcPts val="1000"/>
              </a:spcBef>
              <a:spcAft>
                <a:spcPts val="0"/>
              </a:spcAft>
              <a:buClr>
                <a:schemeClr val="dk1"/>
              </a:buClr>
              <a:buSzPct val="100000"/>
              <a:buChar char="•"/>
            </a:pPr>
            <a:br>
              <a:rPr lang="en-US"/>
            </a:br>
            <a:r>
              <a:rPr lang="en-US" b="1"/>
              <a:t>The</a:t>
            </a:r>
            <a:r>
              <a:rPr lang="en-US"/>
              <a:t> </a:t>
            </a:r>
            <a:r>
              <a:rPr lang="en-US" b="1"/>
              <a:t>Convolution layer</a:t>
            </a:r>
            <a:r>
              <a:rPr lang="en-US"/>
              <a:t> is always the first. Тhe image (matrix with pixel values) is entered into it. </a:t>
            </a:r>
            <a:endParaRPr/>
          </a:p>
          <a:p>
            <a:pPr marL="228600" lvl="0" indent="-228600" algn="just" rtl="0">
              <a:lnSpc>
                <a:spcPct val="90000"/>
              </a:lnSpc>
              <a:spcBef>
                <a:spcPts val="1000"/>
              </a:spcBef>
              <a:spcAft>
                <a:spcPts val="0"/>
              </a:spcAft>
              <a:buClr>
                <a:schemeClr val="dk1"/>
              </a:buClr>
              <a:buSzPct val="100000"/>
              <a:buChar char="•"/>
            </a:pPr>
            <a:r>
              <a:rPr lang="en-US"/>
              <a:t>Imagine that the reading of the input matrix begins at the top left of image. </a:t>
            </a:r>
            <a:endParaRPr/>
          </a:p>
          <a:p>
            <a:pPr marL="228600" lvl="0" indent="-228600" algn="just" rtl="0">
              <a:lnSpc>
                <a:spcPct val="90000"/>
              </a:lnSpc>
              <a:spcBef>
                <a:spcPts val="1000"/>
              </a:spcBef>
              <a:spcAft>
                <a:spcPts val="0"/>
              </a:spcAft>
              <a:buClr>
                <a:schemeClr val="dk1"/>
              </a:buClr>
              <a:buSzPct val="100000"/>
              <a:buChar char="•"/>
            </a:pPr>
            <a:r>
              <a:rPr lang="en-US"/>
              <a:t>Next the software selects a smaller matrix there, which is called a </a:t>
            </a:r>
            <a:r>
              <a:rPr lang="en-US" b="1"/>
              <a:t>filter </a:t>
            </a:r>
            <a:r>
              <a:rPr lang="en-US"/>
              <a:t>(or neuron, or core). </a:t>
            </a:r>
            <a:endParaRPr/>
          </a:p>
          <a:p>
            <a:pPr marL="228600" lvl="0" indent="-228600" algn="just" rtl="0">
              <a:lnSpc>
                <a:spcPct val="90000"/>
              </a:lnSpc>
              <a:spcBef>
                <a:spcPts val="1000"/>
              </a:spcBef>
              <a:spcAft>
                <a:spcPts val="0"/>
              </a:spcAft>
              <a:buClr>
                <a:schemeClr val="dk1"/>
              </a:buClr>
              <a:buSzPct val="100000"/>
              <a:buChar char="•"/>
            </a:pPr>
            <a:r>
              <a:rPr lang="en-US"/>
              <a:t>Then the filter produces convolution, i.e. moves along the input image. </a:t>
            </a:r>
            <a:endParaRPr/>
          </a:p>
          <a:p>
            <a:pPr marL="228600" lvl="0" indent="-228600" algn="just" rtl="0">
              <a:lnSpc>
                <a:spcPct val="90000"/>
              </a:lnSpc>
              <a:spcBef>
                <a:spcPts val="1000"/>
              </a:spcBef>
              <a:spcAft>
                <a:spcPts val="0"/>
              </a:spcAft>
              <a:buClr>
                <a:schemeClr val="dk1"/>
              </a:buClr>
              <a:buSzPct val="100000"/>
              <a:buChar char="•"/>
            </a:pPr>
            <a:r>
              <a:rPr lang="en-US"/>
              <a:t>The filter’s task is to multiply its values by the original pixel values. </a:t>
            </a:r>
            <a:endParaRPr/>
          </a:p>
          <a:p>
            <a:pPr marL="228600" lvl="0" indent="-228600" algn="just" rtl="0">
              <a:lnSpc>
                <a:spcPct val="90000"/>
              </a:lnSpc>
              <a:spcBef>
                <a:spcPts val="1000"/>
              </a:spcBef>
              <a:spcAft>
                <a:spcPts val="0"/>
              </a:spcAft>
              <a:buClr>
                <a:schemeClr val="dk1"/>
              </a:buClr>
              <a:buSzPct val="100000"/>
              <a:buChar char="•"/>
            </a:pPr>
            <a:r>
              <a:rPr lang="en-US"/>
              <a:t>All these multiplications are summed up. </a:t>
            </a:r>
            <a:endParaRPr/>
          </a:p>
          <a:p>
            <a:pPr marL="228600" lvl="0" indent="-228600" algn="just" rtl="0">
              <a:lnSpc>
                <a:spcPct val="90000"/>
              </a:lnSpc>
              <a:spcBef>
                <a:spcPts val="1000"/>
              </a:spcBef>
              <a:spcAft>
                <a:spcPts val="0"/>
              </a:spcAft>
              <a:buClr>
                <a:schemeClr val="dk1"/>
              </a:buClr>
              <a:buSzPct val="100000"/>
              <a:buChar char="•"/>
            </a:pPr>
            <a:r>
              <a:rPr lang="en-US"/>
              <a:t>One number is obtained in the end. </a:t>
            </a:r>
            <a:endParaRPr/>
          </a:p>
          <a:p>
            <a:pPr marL="228600" lvl="0" indent="-228600" algn="just" rtl="0">
              <a:lnSpc>
                <a:spcPct val="90000"/>
              </a:lnSpc>
              <a:spcBef>
                <a:spcPts val="1000"/>
              </a:spcBef>
              <a:spcAft>
                <a:spcPts val="0"/>
              </a:spcAft>
              <a:buClr>
                <a:schemeClr val="dk1"/>
              </a:buClr>
              <a:buSzPct val="100000"/>
              <a:buChar char="•"/>
            </a:pPr>
            <a:r>
              <a:rPr lang="en-US"/>
              <a:t>Since the filter has read the image only in the upper left corner, it moves further and further right by 1 unit performing a similar operation. </a:t>
            </a:r>
            <a:endParaRPr/>
          </a:p>
          <a:p>
            <a:pPr marL="228600" lvl="0" indent="-228600" algn="just" rtl="0">
              <a:lnSpc>
                <a:spcPct val="90000"/>
              </a:lnSpc>
              <a:spcBef>
                <a:spcPts val="1000"/>
              </a:spcBef>
              <a:spcAft>
                <a:spcPts val="0"/>
              </a:spcAft>
              <a:buClr>
                <a:schemeClr val="dk1"/>
              </a:buClr>
              <a:buSzPct val="100000"/>
              <a:buChar char="•"/>
            </a:pPr>
            <a:r>
              <a:rPr lang="en-US"/>
              <a:t>After passing the filter across all positions, a matrix is obtained, but smaller then a input matrix.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5"/>
          <p:cNvSpPr txBox="1">
            <a:spLocks noGrp="1"/>
          </p:cNvSpPr>
          <p:nvPr>
            <p:ph type="title"/>
          </p:nvPr>
        </p:nvSpPr>
        <p:spPr>
          <a:xfrm>
            <a:off x="838200" y="365125"/>
            <a:ext cx="10515600" cy="522115"/>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b="1"/>
              <a:t>Convolution Layer </a:t>
            </a:r>
            <a:endParaRPr/>
          </a:p>
        </p:txBody>
      </p:sp>
      <p:sp>
        <p:nvSpPr>
          <p:cNvPr id="240" name="Google Shape;240;p25"/>
          <p:cNvSpPr txBox="1">
            <a:spLocks noGrp="1"/>
          </p:cNvSpPr>
          <p:nvPr>
            <p:ph type="body" idx="1"/>
          </p:nvPr>
        </p:nvSpPr>
        <p:spPr>
          <a:xfrm>
            <a:off x="289711" y="1421394"/>
            <a:ext cx="11697077" cy="475556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This is the first step in the process of extracting valuable features from an image. </a:t>
            </a:r>
            <a:endParaRPr/>
          </a:p>
          <a:p>
            <a:pPr marL="228600" lvl="0" indent="-228600" algn="just" rtl="0">
              <a:lnSpc>
                <a:spcPct val="90000"/>
              </a:lnSpc>
              <a:spcBef>
                <a:spcPts val="1000"/>
              </a:spcBef>
              <a:spcAft>
                <a:spcPts val="0"/>
              </a:spcAft>
              <a:buClr>
                <a:schemeClr val="dk1"/>
              </a:buClr>
              <a:buSzPts val="2800"/>
              <a:buChar char="•"/>
            </a:pPr>
            <a:r>
              <a:rPr lang="en-US"/>
              <a:t>A convolution layer has several filters that perform the convolution operation. </a:t>
            </a:r>
            <a:endParaRPr/>
          </a:p>
          <a:p>
            <a:pPr marL="228600" lvl="0" indent="-228600" algn="just" rtl="0">
              <a:lnSpc>
                <a:spcPct val="90000"/>
              </a:lnSpc>
              <a:spcBef>
                <a:spcPts val="1000"/>
              </a:spcBef>
              <a:spcAft>
                <a:spcPts val="0"/>
              </a:spcAft>
              <a:buClr>
                <a:schemeClr val="dk1"/>
              </a:buClr>
              <a:buSzPts val="2800"/>
              <a:buChar char="•"/>
            </a:pPr>
            <a:r>
              <a:rPr lang="en-US"/>
              <a:t>Every image is considered as a matrix of pixel values.</a:t>
            </a:r>
            <a:endParaRPr/>
          </a:p>
          <a:p>
            <a:pPr marL="228600" lvl="0" indent="-228600" algn="just" rtl="0">
              <a:lnSpc>
                <a:spcPct val="90000"/>
              </a:lnSpc>
              <a:spcBef>
                <a:spcPts val="1000"/>
              </a:spcBef>
              <a:spcAft>
                <a:spcPts val="0"/>
              </a:spcAft>
              <a:buClr>
                <a:schemeClr val="dk1"/>
              </a:buClr>
              <a:buSzPts val="2800"/>
              <a:buChar char="•"/>
            </a:pPr>
            <a:r>
              <a:rPr lang="en-US"/>
              <a:t>Consider the following 5x5 image whose pixel values are either 0 or 1. </a:t>
            </a:r>
            <a:endParaRPr/>
          </a:p>
          <a:p>
            <a:pPr marL="228600" lvl="0" indent="-228600" algn="just" rtl="0">
              <a:lnSpc>
                <a:spcPct val="90000"/>
              </a:lnSpc>
              <a:spcBef>
                <a:spcPts val="1000"/>
              </a:spcBef>
              <a:spcAft>
                <a:spcPts val="0"/>
              </a:spcAft>
              <a:buClr>
                <a:schemeClr val="dk1"/>
              </a:buClr>
              <a:buSzPts val="2800"/>
              <a:buChar char="•"/>
            </a:pPr>
            <a:r>
              <a:rPr lang="en-US"/>
              <a:t>There’s also a filter matrix with a dimension of 3x3. </a:t>
            </a:r>
            <a:endParaRPr/>
          </a:p>
          <a:p>
            <a:pPr marL="228600" lvl="0" indent="-228600" algn="just" rtl="0">
              <a:lnSpc>
                <a:spcPct val="90000"/>
              </a:lnSpc>
              <a:spcBef>
                <a:spcPts val="1000"/>
              </a:spcBef>
              <a:spcAft>
                <a:spcPts val="0"/>
              </a:spcAft>
              <a:buClr>
                <a:schemeClr val="dk1"/>
              </a:buClr>
              <a:buSzPts val="2800"/>
              <a:buChar char="•"/>
            </a:pPr>
            <a:r>
              <a:rPr lang="en-US"/>
              <a:t>Slide the filter matrix over the image and compute the dot product to get the convolved feature matrix.</a:t>
            </a:r>
            <a:endParaRPr/>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246" name="Google Shape;246;p26"/>
          <p:cNvPicPr preferRelativeResize="0">
            <a:picLocks noGrp="1"/>
          </p:cNvPicPr>
          <p:nvPr>
            <p:ph type="body" idx="1"/>
          </p:nvPr>
        </p:nvPicPr>
        <p:blipFill rotWithShape="1">
          <a:blip r:embed="rId3">
            <a:alphaModFix/>
          </a:blip>
          <a:srcRect l="4318" t="7147" r="8023" b="8172"/>
          <a:stretch/>
        </p:blipFill>
        <p:spPr>
          <a:xfrm>
            <a:off x="380245" y="238376"/>
            <a:ext cx="11452634" cy="62620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3557016" y="64960"/>
            <a:ext cx="5117592" cy="6116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Convolution</a:t>
            </a:r>
            <a:endParaRPr b="1"/>
          </a:p>
        </p:txBody>
      </p:sp>
      <p:sp>
        <p:nvSpPr>
          <p:cNvPr id="252" name="Google Shape;252;p27"/>
          <p:cNvSpPr txBox="1">
            <a:spLocks noGrp="1"/>
          </p:cNvSpPr>
          <p:nvPr>
            <p:ph type="body" idx="1"/>
          </p:nvPr>
        </p:nvSpPr>
        <p:spPr>
          <a:xfrm>
            <a:off x="182880" y="676656"/>
            <a:ext cx="8065770" cy="618134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Kernel shifts 9 times because of Stride Length = 1 (Non-Strided), every time performing a matrix multiplication operation between K and the portion P of the image over which the kernel is hovering.</a:t>
            </a:r>
            <a:endParaRPr/>
          </a:p>
          <a:p>
            <a:pPr marL="228600" lvl="0" indent="-228600" algn="just" rtl="0">
              <a:lnSpc>
                <a:spcPct val="90000"/>
              </a:lnSpc>
              <a:spcBef>
                <a:spcPts val="1000"/>
              </a:spcBef>
              <a:spcAft>
                <a:spcPts val="0"/>
              </a:spcAft>
              <a:buClr>
                <a:schemeClr val="dk1"/>
              </a:buClr>
              <a:buSzPts val="2800"/>
              <a:buChar char="•"/>
            </a:pPr>
            <a:r>
              <a:rPr lang="en-US"/>
              <a:t>The filter moves to the right with a certain Stride Value till it parses the complete width. </a:t>
            </a:r>
            <a:endParaRPr/>
          </a:p>
          <a:p>
            <a:pPr marL="228600" lvl="0" indent="-228600" algn="just" rtl="0">
              <a:lnSpc>
                <a:spcPct val="90000"/>
              </a:lnSpc>
              <a:spcBef>
                <a:spcPts val="1000"/>
              </a:spcBef>
              <a:spcAft>
                <a:spcPts val="0"/>
              </a:spcAft>
              <a:buClr>
                <a:schemeClr val="dk1"/>
              </a:buClr>
              <a:buSzPts val="2800"/>
              <a:buChar char="•"/>
            </a:pPr>
            <a:r>
              <a:rPr lang="en-US"/>
              <a:t>Moving on, it hops down to the beginning (left) of the image with the same Stride Value and repeats the process until the entire image is traversed.</a:t>
            </a:r>
            <a:endParaRPr/>
          </a:p>
        </p:txBody>
      </p:sp>
      <p:pic>
        <p:nvPicPr>
          <p:cNvPr id="253" name="Google Shape;253;p27"/>
          <p:cNvPicPr preferRelativeResize="0"/>
          <p:nvPr/>
        </p:nvPicPr>
        <p:blipFill rotWithShape="1">
          <a:blip r:embed="rId3">
            <a:alphaModFix/>
          </a:blip>
          <a:srcRect/>
          <a:stretch/>
        </p:blipFill>
        <p:spPr>
          <a:xfrm>
            <a:off x="8674608" y="265176"/>
            <a:ext cx="3450336" cy="5967389"/>
          </a:xfrm>
          <a:prstGeom prst="rect">
            <a:avLst/>
          </a:prstGeom>
          <a:noFill/>
          <a:ln>
            <a:noFill/>
          </a:ln>
        </p:spPr>
      </p:pic>
      <p:sp>
        <p:nvSpPr>
          <p:cNvPr id="254" name="Google Shape;254;p27"/>
          <p:cNvSpPr/>
          <p:nvPr/>
        </p:nvSpPr>
        <p:spPr>
          <a:xfrm>
            <a:off x="9181298" y="6232565"/>
            <a:ext cx="24834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Movement of the Kernel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t>Convolve</a:t>
            </a:r>
            <a:endParaRPr b="1"/>
          </a:p>
        </p:txBody>
      </p:sp>
      <p:sp>
        <p:nvSpPr>
          <p:cNvPr id="260" name="Google Shape;260;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let us first understand what convolution means.</a:t>
            </a:r>
            <a:endParaRPr/>
          </a:p>
          <a:p>
            <a:pPr marL="228600" lvl="0" indent="-50800" algn="l" rtl="0">
              <a:lnSpc>
                <a:spcPct val="90000"/>
              </a:lnSpc>
              <a:spcBef>
                <a:spcPts val="1000"/>
              </a:spcBef>
              <a:spcAft>
                <a:spcPts val="0"/>
              </a:spcAft>
              <a:buClr>
                <a:schemeClr val="dk1"/>
              </a:buClr>
              <a:buSzPts val="2800"/>
              <a:buNone/>
            </a:pPr>
            <a:endParaRPr/>
          </a:p>
        </p:txBody>
      </p:sp>
      <p:pic>
        <p:nvPicPr>
          <p:cNvPr id="261" name="Google Shape;261;p28"/>
          <p:cNvPicPr preferRelativeResize="0"/>
          <p:nvPr/>
        </p:nvPicPr>
        <p:blipFill rotWithShape="1">
          <a:blip r:embed="rId3">
            <a:alphaModFix/>
          </a:blip>
          <a:srcRect/>
          <a:stretch/>
        </p:blipFill>
        <p:spPr>
          <a:xfrm>
            <a:off x="1964601" y="2483182"/>
            <a:ext cx="7268575" cy="32307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268" name="Google Shape;268;p29"/>
          <p:cNvPicPr preferRelativeResize="0">
            <a:picLocks noGrp="1"/>
          </p:cNvPicPr>
          <p:nvPr>
            <p:ph type="body" idx="1"/>
          </p:nvPr>
        </p:nvPicPr>
        <p:blipFill rotWithShape="1">
          <a:blip r:embed="rId3">
            <a:alphaModFix/>
          </a:blip>
          <a:srcRect/>
          <a:stretch/>
        </p:blipFill>
        <p:spPr>
          <a:xfrm>
            <a:off x="109728" y="79120"/>
            <a:ext cx="11987784" cy="6239383"/>
          </a:xfrm>
          <a:prstGeom prst="rect">
            <a:avLst/>
          </a:prstGeom>
          <a:noFill/>
          <a:ln>
            <a:noFill/>
          </a:ln>
        </p:spPr>
      </p:pic>
      <p:pic>
        <p:nvPicPr>
          <p:cNvPr id="269" name="Google Shape;269;p29"/>
          <p:cNvPicPr preferRelativeResize="0"/>
          <p:nvPr/>
        </p:nvPicPr>
        <p:blipFill rotWithShape="1">
          <a:blip r:embed="rId4">
            <a:alphaModFix/>
          </a:blip>
          <a:srcRect l="26700" t="81379" r="27849" b="15066"/>
          <a:stretch/>
        </p:blipFill>
        <p:spPr>
          <a:xfrm>
            <a:off x="393192" y="6397814"/>
            <a:ext cx="11640312" cy="4601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t>MLP</a:t>
            </a:r>
            <a:endParaRPr/>
          </a:p>
        </p:txBody>
      </p:sp>
      <p:pic>
        <p:nvPicPr>
          <p:cNvPr id="101" name="Google Shape;101;p3" descr="https://miro.medium.com/max/225/1*jUaTVIa32EB6YsxRRUHcVA.png"/>
          <p:cNvPicPr preferRelativeResize="0">
            <a:picLocks noGrp="1"/>
          </p:cNvPicPr>
          <p:nvPr>
            <p:ph type="body" idx="1"/>
          </p:nvPr>
        </p:nvPicPr>
        <p:blipFill rotWithShape="1">
          <a:blip r:embed="rId3">
            <a:alphaModFix/>
          </a:blip>
          <a:srcRect/>
          <a:stretch/>
        </p:blipFill>
        <p:spPr>
          <a:xfrm>
            <a:off x="0" y="1514624"/>
            <a:ext cx="3590985" cy="4800718"/>
          </a:xfrm>
          <a:prstGeom prst="rect">
            <a:avLst/>
          </a:prstGeom>
          <a:noFill/>
          <a:ln>
            <a:noFill/>
          </a:ln>
        </p:spPr>
      </p:pic>
      <p:pic>
        <p:nvPicPr>
          <p:cNvPr id="102" name="Google Shape;102;p3" descr="Example multilayer perceptron (MLP) model of a multi-classification... |  Download Scientific Diagram"/>
          <p:cNvPicPr preferRelativeResize="0"/>
          <p:nvPr/>
        </p:nvPicPr>
        <p:blipFill rotWithShape="1">
          <a:blip r:embed="rId4">
            <a:alphaModFix/>
          </a:blip>
          <a:srcRect/>
          <a:stretch/>
        </p:blipFill>
        <p:spPr>
          <a:xfrm>
            <a:off x="4438650" y="1454046"/>
            <a:ext cx="6915150" cy="47148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t>Convolution Operation</a:t>
            </a:r>
            <a:endParaRPr b="1"/>
          </a:p>
        </p:txBody>
      </p:sp>
      <p:sp>
        <p:nvSpPr>
          <p:cNvPr id="275" name="Google Shape;275;p30"/>
          <p:cNvSpPr txBox="1">
            <a:spLocks noGrp="1"/>
          </p:cNvSpPr>
          <p:nvPr>
            <p:ph type="body" idx="1"/>
          </p:nvPr>
        </p:nvSpPr>
        <p:spPr>
          <a:xfrm>
            <a:off x="146304" y="1825625"/>
            <a:ext cx="11722608"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objective of the Convolution Operation is to </a:t>
            </a:r>
            <a:r>
              <a:rPr lang="en-US" b="1"/>
              <a:t>extract the high-level features</a:t>
            </a:r>
            <a:r>
              <a:rPr lang="en-US"/>
              <a:t> such as edges, from the input image. </a:t>
            </a:r>
            <a:endParaRPr/>
          </a:p>
          <a:p>
            <a:pPr marL="228600" lvl="0" indent="-228600" algn="just" rtl="0">
              <a:lnSpc>
                <a:spcPct val="90000"/>
              </a:lnSpc>
              <a:spcBef>
                <a:spcPts val="1000"/>
              </a:spcBef>
              <a:spcAft>
                <a:spcPts val="0"/>
              </a:spcAft>
              <a:buClr>
                <a:schemeClr val="dk1"/>
              </a:buClr>
              <a:buSzPts val="2800"/>
              <a:buChar char="•"/>
            </a:pPr>
            <a:r>
              <a:rPr lang="en-US"/>
              <a:t>ConvNets need not be limited to only one Convolutional Layer. </a:t>
            </a:r>
            <a:endParaRPr/>
          </a:p>
          <a:p>
            <a:pPr marL="228600" lvl="0" indent="-228600" algn="just" rtl="0">
              <a:lnSpc>
                <a:spcPct val="90000"/>
              </a:lnSpc>
              <a:spcBef>
                <a:spcPts val="1000"/>
              </a:spcBef>
              <a:spcAft>
                <a:spcPts val="0"/>
              </a:spcAft>
              <a:buClr>
                <a:schemeClr val="dk1"/>
              </a:buClr>
              <a:buSzPts val="2800"/>
              <a:buChar char="•"/>
            </a:pPr>
            <a:r>
              <a:rPr lang="en-US"/>
              <a:t>Conventionally, the first ConvLayer is responsible for capturing the Low-Level features such as edges, color, gradient orientation, etc. </a:t>
            </a:r>
            <a:endParaRPr/>
          </a:p>
          <a:p>
            <a:pPr marL="228600" lvl="0" indent="-228600" algn="just" rtl="0">
              <a:lnSpc>
                <a:spcPct val="90000"/>
              </a:lnSpc>
              <a:spcBef>
                <a:spcPts val="1000"/>
              </a:spcBef>
              <a:spcAft>
                <a:spcPts val="0"/>
              </a:spcAft>
              <a:buClr>
                <a:schemeClr val="dk1"/>
              </a:buClr>
              <a:buSzPts val="2800"/>
              <a:buChar char="•"/>
            </a:pPr>
            <a:r>
              <a:rPr lang="en-US"/>
              <a:t>With added layers, the architecture adapts to the High-Level features as well, giving us a network which has the wholesome understanding of images in the dataset, similar to how we would.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t>Stride</a:t>
            </a:r>
            <a:endParaRPr b="1"/>
          </a:p>
        </p:txBody>
      </p:sp>
      <p:sp>
        <p:nvSpPr>
          <p:cNvPr id="281" name="Google Shape;281;p31"/>
          <p:cNvSpPr txBox="1">
            <a:spLocks noGrp="1"/>
          </p:cNvSpPr>
          <p:nvPr>
            <p:ph type="body" idx="1"/>
          </p:nvPr>
        </p:nvSpPr>
        <p:spPr>
          <a:xfrm>
            <a:off x="91440" y="1499616"/>
            <a:ext cx="11914632" cy="535838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Stride</a:t>
            </a:r>
            <a:r>
              <a:rPr lang="en-US"/>
              <a:t> is the number of pixels with which we slide our filter, horizontally or vertically.</a:t>
            </a:r>
            <a:endParaRPr/>
          </a:p>
          <a:p>
            <a:pPr marL="228600" lvl="0" indent="-228600" algn="l" rtl="0">
              <a:lnSpc>
                <a:spcPct val="90000"/>
              </a:lnSpc>
              <a:spcBef>
                <a:spcPts val="1000"/>
              </a:spcBef>
              <a:spcAft>
                <a:spcPts val="0"/>
              </a:spcAft>
              <a:buClr>
                <a:schemeClr val="dk1"/>
              </a:buClr>
              <a:buSzPts val="2800"/>
              <a:buChar char="•"/>
            </a:pPr>
            <a:r>
              <a:rPr lang="en-US"/>
              <a:t> In other words, in that case we moved our filter one pixel at each step to calculate the next convoluion output. </a:t>
            </a:r>
            <a:endParaRPr/>
          </a:p>
          <a:p>
            <a:pPr marL="228600" lvl="0" indent="-228600" algn="l" rtl="0">
              <a:lnSpc>
                <a:spcPct val="90000"/>
              </a:lnSpc>
              <a:spcBef>
                <a:spcPts val="1000"/>
              </a:spcBef>
              <a:spcAft>
                <a:spcPts val="0"/>
              </a:spcAft>
              <a:buClr>
                <a:schemeClr val="dk1"/>
              </a:buClr>
              <a:buSzPts val="2800"/>
              <a:buChar char="•"/>
            </a:pPr>
            <a:r>
              <a:rPr lang="en-US"/>
              <a:t>However, for a convolution with stride 2, we calculate the output for every other pixel (or jump 2 pixels) and as a contrary the output of the convolution would be roughly half the size of the input image. </a:t>
            </a:r>
            <a:endParaRPr/>
          </a:p>
          <a:p>
            <a:pPr marL="228600" lvl="0" indent="-228600" algn="l" rtl="0">
              <a:lnSpc>
                <a:spcPct val="90000"/>
              </a:lnSpc>
              <a:spcBef>
                <a:spcPts val="1000"/>
              </a:spcBef>
              <a:spcAft>
                <a:spcPts val="0"/>
              </a:spcAft>
              <a:buClr>
                <a:schemeClr val="dk1"/>
              </a:buClr>
              <a:buSzPts val="2800"/>
              <a:buChar char="•"/>
            </a:pPr>
            <a:r>
              <a:rPr lang="en-US"/>
              <a:t>Figure  compares two 2D convolutions with strides one and two, respectively.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Stride</a:t>
            </a:r>
            <a:endParaRPr b="1"/>
          </a:p>
        </p:txBody>
      </p:sp>
      <p:pic>
        <p:nvPicPr>
          <p:cNvPr id="287" name="Google Shape;287;p32"/>
          <p:cNvPicPr preferRelativeResize="0">
            <a:picLocks noGrp="1"/>
          </p:cNvPicPr>
          <p:nvPr>
            <p:ph type="body" idx="1"/>
          </p:nvPr>
        </p:nvPicPr>
        <p:blipFill rotWithShape="1">
          <a:blip r:embed="rId3">
            <a:alphaModFix/>
          </a:blip>
          <a:srcRect/>
          <a:stretch/>
        </p:blipFill>
        <p:spPr>
          <a:xfrm>
            <a:off x="232600" y="1920240"/>
            <a:ext cx="3873056" cy="4636008"/>
          </a:xfrm>
          <a:prstGeom prst="rect">
            <a:avLst/>
          </a:prstGeom>
          <a:noFill/>
          <a:ln>
            <a:noFill/>
          </a:ln>
        </p:spPr>
      </p:pic>
      <p:pic>
        <p:nvPicPr>
          <p:cNvPr id="288" name="Google Shape;288;p32"/>
          <p:cNvPicPr preferRelativeResize="0"/>
          <p:nvPr/>
        </p:nvPicPr>
        <p:blipFill rotWithShape="1">
          <a:blip r:embed="rId4">
            <a:alphaModFix/>
          </a:blip>
          <a:srcRect l="22275" t="33733" r="53200" b="17466"/>
          <a:stretch/>
        </p:blipFill>
        <p:spPr>
          <a:xfrm>
            <a:off x="4261104" y="1920240"/>
            <a:ext cx="4187952" cy="4865560"/>
          </a:xfrm>
          <a:prstGeom prst="rect">
            <a:avLst/>
          </a:prstGeom>
          <a:noFill/>
          <a:ln>
            <a:noFill/>
          </a:ln>
        </p:spPr>
      </p:pic>
      <p:pic>
        <p:nvPicPr>
          <p:cNvPr id="289" name="Google Shape;289;p32"/>
          <p:cNvPicPr preferRelativeResize="0"/>
          <p:nvPr/>
        </p:nvPicPr>
        <p:blipFill rotWithShape="1">
          <a:blip r:embed="rId4">
            <a:alphaModFix/>
          </a:blip>
          <a:srcRect l="21975" t="34532" r="53725" b="18534"/>
          <a:stretch/>
        </p:blipFill>
        <p:spPr>
          <a:xfrm>
            <a:off x="8604504" y="1818704"/>
            <a:ext cx="3511296" cy="473754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title"/>
          </p:nvPr>
        </p:nvSpPr>
        <p:spPr>
          <a:xfrm>
            <a:off x="4754880" y="64008"/>
            <a:ext cx="1572768" cy="7680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Stride</a:t>
            </a:r>
            <a:endParaRPr b="1"/>
          </a:p>
        </p:txBody>
      </p:sp>
      <p:pic>
        <p:nvPicPr>
          <p:cNvPr id="295" name="Google Shape;295;p33"/>
          <p:cNvPicPr preferRelativeResize="0">
            <a:picLocks noGrp="1"/>
          </p:cNvPicPr>
          <p:nvPr>
            <p:ph type="body" idx="1"/>
          </p:nvPr>
        </p:nvPicPr>
        <p:blipFill rotWithShape="1">
          <a:blip r:embed="rId3">
            <a:alphaModFix/>
          </a:blip>
          <a:srcRect/>
          <a:stretch/>
        </p:blipFill>
        <p:spPr>
          <a:xfrm>
            <a:off x="210312" y="832104"/>
            <a:ext cx="11896344" cy="58978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4727448" y="173736"/>
            <a:ext cx="2008632" cy="6116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Stride</a:t>
            </a:r>
            <a:endParaRPr/>
          </a:p>
        </p:txBody>
      </p:sp>
      <p:pic>
        <p:nvPicPr>
          <p:cNvPr id="301" name="Google Shape;301;p34"/>
          <p:cNvPicPr preferRelativeResize="0">
            <a:picLocks noGrp="1"/>
          </p:cNvPicPr>
          <p:nvPr>
            <p:ph type="body" idx="1"/>
          </p:nvPr>
        </p:nvPicPr>
        <p:blipFill rotWithShape="1">
          <a:blip r:embed="rId3">
            <a:alphaModFix/>
          </a:blip>
          <a:srcRect/>
          <a:stretch/>
        </p:blipFill>
        <p:spPr>
          <a:xfrm>
            <a:off x="192024" y="785432"/>
            <a:ext cx="11896344" cy="60725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5"/>
          <p:cNvSpPr txBox="1">
            <a:spLocks noGrp="1"/>
          </p:cNvSpPr>
          <p:nvPr>
            <p:ph type="title"/>
          </p:nvPr>
        </p:nvSpPr>
        <p:spPr>
          <a:xfrm>
            <a:off x="5391912" y="210312"/>
            <a:ext cx="2243328" cy="62084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Padding</a:t>
            </a:r>
            <a:endParaRPr b="1"/>
          </a:p>
        </p:txBody>
      </p:sp>
      <p:sp>
        <p:nvSpPr>
          <p:cNvPr id="308" name="Google Shape;308;p35"/>
          <p:cNvSpPr txBox="1">
            <a:spLocks noGrp="1"/>
          </p:cNvSpPr>
          <p:nvPr>
            <p:ph type="body" idx="1"/>
          </p:nvPr>
        </p:nvSpPr>
        <p:spPr>
          <a:xfrm>
            <a:off x="109728" y="831152"/>
            <a:ext cx="11951208" cy="590797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So if you take this gray scale image.</a:t>
            </a:r>
            <a:endParaRPr/>
          </a:p>
          <a:p>
            <a:pPr marL="228600" lvl="0" indent="-228600" algn="l" rtl="0">
              <a:lnSpc>
                <a:spcPct val="90000"/>
              </a:lnSpc>
              <a:spcBef>
                <a:spcPts val="1000"/>
              </a:spcBef>
              <a:spcAft>
                <a:spcPts val="0"/>
              </a:spcAft>
              <a:buClr>
                <a:schemeClr val="dk1"/>
              </a:buClr>
              <a:buSzPts val="2800"/>
              <a:buChar char="•"/>
            </a:pPr>
            <a:r>
              <a:rPr lang="en-US"/>
              <a:t>The pixel in the corner will only get covers one time but if you take the middle pixel it will get covered more than once basically what does that means is we have more info on that middle pixel so these are the two main downsides</a:t>
            </a:r>
            <a:endParaRPr/>
          </a:p>
          <a:p>
            <a:pPr marL="514350" lvl="0" indent="-514350" algn="l" rtl="0">
              <a:lnSpc>
                <a:spcPct val="90000"/>
              </a:lnSpc>
              <a:spcBef>
                <a:spcPts val="1000"/>
              </a:spcBef>
              <a:spcAft>
                <a:spcPts val="0"/>
              </a:spcAft>
              <a:buClr>
                <a:schemeClr val="dk1"/>
              </a:buClr>
              <a:buSzPts val="2800"/>
              <a:buFont typeface="Arial"/>
              <a:buAutoNum type="arabicPeriod"/>
            </a:pPr>
            <a:r>
              <a:rPr lang="en-US"/>
              <a:t>Shrinking outputs</a:t>
            </a:r>
            <a:endParaRPr/>
          </a:p>
          <a:p>
            <a:pPr marL="514350" lvl="0" indent="-514350" algn="l" rtl="0">
              <a:lnSpc>
                <a:spcPct val="90000"/>
              </a:lnSpc>
              <a:spcBef>
                <a:spcPts val="1000"/>
              </a:spcBef>
              <a:spcAft>
                <a:spcPts val="0"/>
              </a:spcAft>
              <a:buClr>
                <a:schemeClr val="dk1"/>
              </a:buClr>
              <a:buSzPts val="2800"/>
              <a:buFont typeface="Arial"/>
              <a:buAutoNum type="arabicPeriod"/>
            </a:pPr>
            <a:r>
              <a:rPr lang="en-US"/>
              <a:t>Loosing information on corners of the image</a:t>
            </a:r>
            <a:endParaRPr/>
          </a:p>
          <a:p>
            <a:pPr marL="228600" lvl="0" indent="-228600" algn="l" rtl="0">
              <a:lnSpc>
                <a:spcPct val="90000"/>
              </a:lnSpc>
              <a:spcBef>
                <a:spcPts val="1000"/>
              </a:spcBef>
              <a:spcAft>
                <a:spcPts val="0"/>
              </a:spcAft>
              <a:buClr>
                <a:schemeClr val="dk1"/>
              </a:buClr>
              <a:buSzPts val="2800"/>
              <a:buChar char="•"/>
            </a:pPr>
            <a:r>
              <a:rPr lang="en-US"/>
              <a:t>To overcome this we can introduce Padding to an image. So what is padding</a:t>
            </a:r>
            <a:endParaRPr/>
          </a:p>
          <a:p>
            <a:pPr marL="228600" lvl="0" indent="-228600" algn="l" rtl="0">
              <a:lnSpc>
                <a:spcPct val="90000"/>
              </a:lnSpc>
              <a:spcBef>
                <a:spcPts val="1000"/>
              </a:spcBef>
              <a:spcAft>
                <a:spcPts val="0"/>
              </a:spcAft>
              <a:buClr>
                <a:schemeClr val="dk1"/>
              </a:buClr>
              <a:buSzPts val="2800"/>
              <a:buChar char="•"/>
            </a:pPr>
            <a:r>
              <a:rPr lang="en-US"/>
              <a:t>It’s an additional layer that we can add to the border of an image.</a:t>
            </a:r>
            <a:endParaRPr/>
          </a:p>
          <a:p>
            <a:pPr marL="228600" lvl="0" indent="-228600" algn="l" rtl="0">
              <a:lnSpc>
                <a:spcPct val="90000"/>
              </a:lnSpc>
              <a:spcBef>
                <a:spcPts val="1000"/>
              </a:spcBef>
              <a:spcAft>
                <a:spcPts val="0"/>
              </a:spcAft>
              <a:buClr>
                <a:schemeClr val="dk1"/>
              </a:buClr>
              <a:buSzPts val="2800"/>
              <a:buChar char="•"/>
            </a:pPr>
            <a:r>
              <a:rPr lang="en-US"/>
              <a:t>For an example see the figure below there one more layer added to the 4*4 image and now it has converted in to 5*5 image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6"/>
          <p:cNvSpPr txBox="1">
            <a:spLocks noGrp="1"/>
          </p:cNvSpPr>
          <p:nvPr>
            <p:ph type="title"/>
          </p:nvPr>
        </p:nvSpPr>
        <p:spPr>
          <a:xfrm>
            <a:off x="4770120" y="419989"/>
            <a:ext cx="3212592" cy="46697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Zero-Padding</a:t>
            </a:r>
            <a:br>
              <a:rPr lang="en-US" b="1"/>
            </a:br>
            <a:endParaRPr b="1"/>
          </a:p>
        </p:txBody>
      </p:sp>
      <p:sp>
        <p:nvSpPr>
          <p:cNvPr id="314" name="Google Shape;314;p36"/>
          <p:cNvSpPr txBox="1">
            <a:spLocks noGrp="1"/>
          </p:cNvSpPr>
          <p:nvPr>
            <p:ph type="body" idx="1"/>
          </p:nvPr>
        </p:nvSpPr>
        <p:spPr>
          <a:xfrm>
            <a:off x="0" y="822960"/>
            <a:ext cx="12053317" cy="535400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Zero-padding refers to the process of symmetrically adding zeroes to the input matrix.</a:t>
            </a:r>
            <a:endParaRPr/>
          </a:p>
          <a:p>
            <a:pPr marL="228600" lvl="0" indent="-228600" algn="l" rtl="0">
              <a:lnSpc>
                <a:spcPct val="90000"/>
              </a:lnSpc>
              <a:spcBef>
                <a:spcPts val="1000"/>
              </a:spcBef>
              <a:spcAft>
                <a:spcPts val="0"/>
              </a:spcAft>
              <a:buClr>
                <a:schemeClr val="dk1"/>
              </a:buClr>
              <a:buSzPts val="2800"/>
              <a:buChar char="•"/>
            </a:pPr>
            <a:r>
              <a:rPr lang="en-US"/>
              <a:t> It’s a commonly used modification that allows the size of the input to be adjusted to our requirement.</a:t>
            </a:r>
            <a:endParaRPr/>
          </a:p>
          <a:p>
            <a:pPr marL="228600" lvl="0" indent="-228600" algn="l" rtl="0">
              <a:lnSpc>
                <a:spcPct val="90000"/>
              </a:lnSpc>
              <a:spcBef>
                <a:spcPts val="1000"/>
              </a:spcBef>
              <a:spcAft>
                <a:spcPts val="0"/>
              </a:spcAft>
              <a:buClr>
                <a:schemeClr val="dk1"/>
              </a:buClr>
              <a:buSzPts val="2800"/>
              <a:buChar char="•"/>
            </a:pPr>
            <a:r>
              <a:rPr lang="en-US"/>
              <a:t> It is mostly used in designing the CNN layers when the dimensions of the input volume need to be preserved in the output volume.</a:t>
            </a:r>
            <a:endParaRPr/>
          </a:p>
          <a:p>
            <a:pPr marL="228600" lvl="0" indent="-228600" algn="l" rtl="0">
              <a:lnSpc>
                <a:spcPct val="90000"/>
              </a:lnSpc>
              <a:spcBef>
                <a:spcPts val="1000"/>
              </a:spcBef>
              <a:spcAft>
                <a:spcPts val="0"/>
              </a:spcAft>
              <a:buClr>
                <a:schemeClr val="dk1"/>
              </a:buClr>
              <a:buSzPts val="2800"/>
              <a:buChar char="•"/>
            </a:pPr>
            <a:r>
              <a:rPr lang="en-US"/>
              <a:t> In general, setting zero padding to be </a:t>
            </a:r>
            <a:r>
              <a:rPr lang="en-US" b="1" i="1"/>
              <a:t>P</a:t>
            </a:r>
            <a:r>
              <a:rPr lang="en-US" b="1"/>
              <a:t>=(</a:t>
            </a:r>
            <a:r>
              <a:rPr lang="en-US" b="1" i="1"/>
              <a:t>F</a:t>
            </a:r>
            <a:r>
              <a:rPr lang="en-US" b="1"/>
              <a:t>−1)/2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7"/>
          <p:cNvSpPr txBox="1">
            <a:spLocks noGrp="1"/>
          </p:cNvSpPr>
          <p:nvPr>
            <p:ph type="title"/>
          </p:nvPr>
        </p:nvSpPr>
        <p:spPr>
          <a:xfrm>
            <a:off x="559309" y="164592"/>
            <a:ext cx="5611368" cy="68484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Padding</a:t>
            </a:r>
            <a:endParaRPr b="1"/>
          </a:p>
        </p:txBody>
      </p:sp>
      <p:pic>
        <p:nvPicPr>
          <p:cNvPr id="320" name="Google Shape;320;p37"/>
          <p:cNvPicPr preferRelativeResize="0"/>
          <p:nvPr/>
        </p:nvPicPr>
        <p:blipFill rotWithShape="1">
          <a:blip r:embed="rId3">
            <a:alphaModFix/>
          </a:blip>
          <a:srcRect/>
          <a:stretch/>
        </p:blipFill>
        <p:spPr>
          <a:xfrm>
            <a:off x="4526281" y="164592"/>
            <a:ext cx="7001256" cy="5639594"/>
          </a:xfrm>
          <a:prstGeom prst="rect">
            <a:avLst/>
          </a:prstGeom>
          <a:noFill/>
          <a:ln>
            <a:noFill/>
          </a:ln>
        </p:spPr>
      </p:pic>
      <p:sp>
        <p:nvSpPr>
          <p:cNvPr id="321" name="Google Shape;321;p37"/>
          <p:cNvSpPr/>
          <p:nvPr/>
        </p:nvSpPr>
        <p:spPr>
          <a:xfrm>
            <a:off x="969264" y="5820052"/>
            <a:ext cx="103052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padding: </a:t>
            </a:r>
            <a:r>
              <a:rPr lang="en-US" sz="2400">
                <a:solidFill>
                  <a:schemeClr val="dk1"/>
                </a:solidFill>
                <a:latin typeface="Arial"/>
                <a:ea typeface="Arial"/>
                <a:cs typeface="Arial"/>
                <a:sym typeface="Arial"/>
              </a:rPr>
              <a:t>5x5x1 image is padded with 0s to create a 6x6x1 image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327" name="Google Shape;327;p38"/>
          <p:cNvPicPr preferRelativeResize="0">
            <a:picLocks noGrp="1"/>
          </p:cNvPicPr>
          <p:nvPr>
            <p:ph type="body" idx="1"/>
          </p:nvPr>
        </p:nvPicPr>
        <p:blipFill rotWithShape="1">
          <a:blip r:embed="rId3">
            <a:alphaModFix/>
          </a:blip>
          <a:srcRect l="980" t="7737" r="3781" b="3868"/>
          <a:stretch/>
        </p:blipFill>
        <p:spPr>
          <a:xfrm>
            <a:off x="182880" y="246888"/>
            <a:ext cx="6217920" cy="5641848"/>
          </a:xfrm>
          <a:prstGeom prst="rect">
            <a:avLst/>
          </a:prstGeom>
          <a:noFill/>
          <a:ln>
            <a:noFill/>
          </a:ln>
        </p:spPr>
      </p:pic>
      <p:sp>
        <p:nvSpPr>
          <p:cNvPr id="328" name="Google Shape;328;p38"/>
          <p:cNvSpPr/>
          <p:nvPr/>
        </p:nvSpPr>
        <p:spPr>
          <a:xfrm>
            <a:off x="6224016" y="1608392"/>
            <a:ext cx="5967984"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So now there is more frame that covers the edge pixels of an image cool.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More info more accuracy that’s how neural net works so we have more info now we can get more accuracy done</a:t>
            </a:r>
            <a:endParaRPr sz="18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334" name="Google Shape;334;p39"/>
          <p:cNvPicPr preferRelativeResize="0">
            <a:picLocks noGrp="1"/>
          </p:cNvPicPr>
          <p:nvPr>
            <p:ph type="body" idx="1"/>
          </p:nvPr>
        </p:nvPicPr>
        <p:blipFill rotWithShape="1">
          <a:blip r:embed="rId3">
            <a:alphaModFix/>
          </a:blip>
          <a:srcRect l="7486" t="21507" r="40503" b="25747"/>
          <a:stretch/>
        </p:blipFill>
        <p:spPr>
          <a:xfrm>
            <a:off x="539496" y="155447"/>
            <a:ext cx="11100816" cy="63459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874776" y="173736"/>
            <a:ext cx="10515600" cy="62084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b="1"/>
              <a:t>Image Perspective</a:t>
            </a:r>
            <a:endParaRPr b="1"/>
          </a:p>
        </p:txBody>
      </p:sp>
      <p:sp>
        <p:nvSpPr>
          <p:cNvPr id="108" name="Google Shape;108;p4"/>
          <p:cNvSpPr txBox="1">
            <a:spLocks noGrp="1"/>
          </p:cNvSpPr>
          <p:nvPr>
            <p:ph type="body" idx="1"/>
          </p:nvPr>
        </p:nvSpPr>
        <p:spPr>
          <a:xfrm>
            <a:off x="146304" y="794576"/>
            <a:ext cx="11951208" cy="5382387"/>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Instead of the image, the computer sees an array of pixels. </a:t>
            </a:r>
            <a:endParaRPr/>
          </a:p>
          <a:p>
            <a:pPr marL="228600" lvl="0" indent="-228600" algn="l" rtl="0">
              <a:lnSpc>
                <a:spcPct val="90000"/>
              </a:lnSpc>
              <a:spcBef>
                <a:spcPts val="1000"/>
              </a:spcBef>
              <a:spcAft>
                <a:spcPts val="0"/>
              </a:spcAft>
              <a:buClr>
                <a:schemeClr val="dk1"/>
              </a:buClr>
              <a:buSzPct val="100000"/>
              <a:buChar char="•"/>
            </a:pPr>
            <a:r>
              <a:rPr lang="en-US"/>
              <a:t>For example, if image size is 300 x 300. In this case, the size of the array will be 300x300x3. </a:t>
            </a:r>
            <a:endParaRPr/>
          </a:p>
          <a:p>
            <a:pPr marL="228600" lvl="0" indent="-228600" algn="l" rtl="0">
              <a:lnSpc>
                <a:spcPct val="90000"/>
              </a:lnSpc>
              <a:spcBef>
                <a:spcPts val="1000"/>
              </a:spcBef>
              <a:spcAft>
                <a:spcPts val="0"/>
              </a:spcAft>
              <a:buClr>
                <a:schemeClr val="dk1"/>
              </a:buClr>
              <a:buSzPct val="100000"/>
              <a:buChar char="•"/>
            </a:pPr>
            <a:r>
              <a:rPr lang="en-US"/>
              <a:t>Where 300 is width, next 300 is height and 3 is RGB channel values. </a:t>
            </a:r>
            <a:endParaRPr/>
          </a:p>
          <a:p>
            <a:pPr marL="228600" lvl="0" indent="-228600" algn="l" rtl="0">
              <a:lnSpc>
                <a:spcPct val="90000"/>
              </a:lnSpc>
              <a:spcBef>
                <a:spcPts val="1000"/>
              </a:spcBef>
              <a:spcAft>
                <a:spcPts val="0"/>
              </a:spcAft>
              <a:buClr>
                <a:schemeClr val="dk1"/>
              </a:buClr>
              <a:buSzPct val="100000"/>
              <a:buChar char="•"/>
            </a:pPr>
            <a:r>
              <a:rPr lang="en-US"/>
              <a:t>The computer is assigned a value from 0 to 255 to each of these numbers. </a:t>
            </a:r>
            <a:endParaRPr/>
          </a:p>
          <a:p>
            <a:pPr marL="228600" lvl="0" indent="-228600" algn="l" rtl="0">
              <a:lnSpc>
                <a:spcPct val="90000"/>
              </a:lnSpc>
              <a:spcBef>
                <a:spcPts val="1000"/>
              </a:spcBef>
              <a:spcAft>
                <a:spcPts val="0"/>
              </a:spcAft>
              <a:buClr>
                <a:schemeClr val="dk1"/>
              </a:buClr>
              <a:buSzPct val="100000"/>
              <a:buChar char="•"/>
            </a:pPr>
            <a:r>
              <a:rPr lang="en-US"/>
              <a:t>Тhis value describes the intensity of the pixel at each point.</a:t>
            </a:r>
            <a:endParaRPr/>
          </a:p>
          <a:p>
            <a:pPr marL="228600" lvl="0" indent="-228600" algn="l" rtl="0">
              <a:lnSpc>
                <a:spcPct val="90000"/>
              </a:lnSpc>
              <a:spcBef>
                <a:spcPts val="1000"/>
              </a:spcBef>
              <a:spcAft>
                <a:spcPts val="0"/>
              </a:spcAft>
              <a:buClr>
                <a:schemeClr val="dk1"/>
              </a:buClr>
              <a:buSzPct val="100000"/>
              <a:buChar char="•"/>
            </a:pPr>
            <a:r>
              <a:rPr lang="en-US"/>
              <a:t>To solve this problem the computer looks for the characteristics of the base level.</a:t>
            </a:r>
            <a:endParaRPr/>
          </a:p>
          <a:p>
            <a:pPr marL="228600" lvl="0" indent="-228600" algn="l" rtl="0">
              <a:lnSpc>
                <a:spcPct val="90000"/>
              </a:lnSpc>
              <a:spcBef>
                <a:spcPts val="1000"/>
              </a:spcBef>
              <a:spcAft>
                <a:spcPts val="0"/>
              </a:spcAft>
              <a:buClr>
                <a:schemeClr val="dk1"/>
              </a:buClr>
              <a:buSzPct val="100000"/>
              <a:buChar char="•"/>
            </a:pPr>
            <a:r>
              <a:rPr lang="en-US"/>
              <a:t> In human understanding such characteristics are for example the trunk or large ears. </a:t>
            </a:r>
            <a:endParaRPr/>
          </a:p>
          <a:p>
            <a:pPr marL="228600" lvl="0" indent="-228600" algn="l" rtl="0">
              <a:lnSpc>
                <a:spcPct val="90000"/>
              </a:lnSpc>
              <a:spcBef>
                <a:spcPts val="1000"/>
              </a:spcBef>
              <a:spcAft>
                <a:spcPts val="0"/>
              </a:spcAft>
              <a:buClr>
                <a:schemeClr val="dk1"/>
              </a:buClr>
              <a:buSzPct val="100000"/>
              <a:buChar char="•"/>
            </a:pPr>
            <a:r>
              <a:rPr lang="en-US"/>
              <a:t>For the computer, these characteristics are boundaries or curvatures.</a:t>
            </a:r>
            <a:endParaRPr/>
          </a:p>
          <a:p>
            <a:pPr marL="228600" lvl="0" indent="-228600" algn="l" rtl="0">
              <a:lnSpc>
                <a:spcPct val="90000"/>
              </a:lnSpc>
              <a:spcBef>
                <a:spcPts val="1000"/>
              </a:spcBef>
              <a:spcAft>
                <a:spcPts val="0"/>
              </a:spcAft>
              <a:buClr>
                <a:schemeClr val="dk1"/>
              </a:buClr>
              <a:buSzPct val="100000"/>
              <a:buChar char="•"/>
            </a:pPr>
            <a:r>
              <a:rPr lang="en-US"/>
              <a:t> And then through the groups of convolutional layers the computer constructs more abstract concepts.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3265932" y="82296"/>
            <a:ext cx="6489192" cy="55683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Convolutional Layer</a:t>
            </a:r>
            <a:endParaRPr b="1"/>
          </a:p>
        </p:txBody>
      </p:sp>
      <p:pic>
        <p:nvPicPr>
          <p:cNvPr id="340" name="Google Shape;340;p40"/>
          <p:cNvPicPr preferRelativeResize="0">
            <a:picLocks noGrp="1"/>
          </p:cNvPicPr>
          <p:nvPr>
            <p:ph type="body" idx="1"/>
          </p:nvPr>
        </p:nvPicPr>
        <p:blipFill rotWithShape="1">
          <a:blip r:embed="rId3">
            <a:alphaModFix/>
          </a:blip>
          <a:srcRect/>
          <a:stretch/>
        </p:blipFill>
        <p:spPr>
          <a:xfrm>
            <a:off x="431981" y="566928"/>
            <a:ext cx="11391211" cy="5438522"/>
          </a:xfrm>
          <a:prstGeom prst="rect">
            <a:avLst/>
          </a:prstGeom>
          <a:noFill/>
          <a:ln>
            <a:noFill/>
          </a:ln>
        </p:spPr>
      </p:pic>
      <p:sp>
        <p:nvSpPr>
          <p:cNvPr id="341" name="Google Shape;341;p40"/>
          <p:cNvSpPr/>
          <p:nvPr/>
        </p:nvSpPr>
        <p:spPr>
          <a:xfrm>
            <a:off x="292608" y="6176963"/>
            <a:ext cx="1093622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a:solidFill>
                  <a:schemeClr val="dk1"/>
                </a:solidFill>
                <a:latin typeface="Arial"/>
                <a:ea typeface="Arial"/>
                <a:cs typeface="Arial"/>
                <a:sym typeface="Arial"/>
              </a:rPr>
              <a:t>Convolution Operation (Source: Deep Learning by Ian Goodfellow, Yoshua Bengio, and Aaron Courville)</a:t>
            </a:r>
            <a:endParaRPr sz="1800" b="1">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1"/>
          <p:cNvSpPr txBox="1">
            <a:spLocks noGrp="1"/>
          </p:cNvSpPr>
          <p:nvPr>
            <p:ph type="title"/>
          </p:nvPr>
        </p:nvSpPr>
        <p:spPr>
          <a:xfrm>
            <a:off x="1673352" y="91440"/>
            <a:ext cx="10238232" cy="67570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Spatial arrangement</a:t>
            </a:r>
            <a:r>
              <a:rPr lang="en-US"/>
              <a:t>-</a:t>
            </a:r>
            <a:r>
              <a:rPr lang="en-US" b="1"/>
              <a:t>Hyper Parameter</a:t>
            </a:r>
            <a:endParaRPr/>
          </a:p>
        </p:txBody>
      </p:sp>
      <p:sp>
        <p:nvSpPr>
          <p:cNvPr id="347" name="Google Shape;347;p41"/>
          <p:cNvSpPr txBox="1">
            <a:spLocks noGrp="1"/>
          </p:cNvSpPr>
          <p:nvPr>
            <p:ph type="body" idx="1"/>
          </p:nvPr>
        </p:nvSpPr>
        <p:spPr>
          <a:xfrm>
            <a:off x="91440" y="612648"/>
            <a:ext cx="12100561" cy="6172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a:t>We have explained the connectivity of each neuron in the Conv Layer to the input volume, but we haven’t yet discussed how many neurons there are in the output volume or how they are arranged. </a:t>
            </a:r>
            <a:endParaRPr sz="2000"/>
          </a:p>
          <a:p>
            <a:pPr marL="228600" lvl="0" indent="-228600" algn="l" rtl="0">
              <a:lnSpc>
                <a:spcPct val="90000"/>
              </a:lnSpc>
              <a:spcBef>
                <a:spcPts val="1000"/>
              </a:spcBef>
              <a:spcAft>
                <a:spcPts val="0"/>
              </a:spcAft>
              <a:buClr>
                <a:schemeClr val="dk1"/>
              </a:buClr>
              <a:buSzPts val="2000"/>
              <a:buChar char="•"/>
            </a:pPr>
            <a:r>
              <a:rPr lang="en-US" sz="2000"/>
              <a:t>Three hyperparameters control the size of the output volume: the </a:t>
            </a:r>
            <a:r>
              <a:rPr lang="en-US" sz="2000" b="1"/>
              <a:t>depth, stride</a:t>
            </a:r>
            <a:r>
              <a:rPr lang="en-US" sz="2000"/>
              <a:t> and </a:t>
            </a:r>
            <a:r>
              <a:rPr lang="en-US" sz="2000" b="1"/>
              <a:t>zero-padding</a:t>
            </a:r>
            <a:r>
              <a:rPr lang="en-US" sz="2000"/>
              <a:t>. </a:t>
            </a:r>
            <a:endParaRPr sz="2000"/>
          </a:p>
          <a:p>
            <a:pPr marL="228600" lvl="0" indent="-228600" algn="l" rtl="0">
              <a:lnSpc>
                <a:spcPct val="90000"/>
              </a:lnSpc>
              <a:spcBef>
                <a:spcPts val="1000"/>
              </a:spcBef>
              <a:spcAft>
                <a:spcPts val="0"/>
              </a:spcAft>
              <a:buClr>
                <a:schemeClr val="dk1"/>
              </a:buClr>
              <a:buSzPts val="2000"/>
              <a:buChar char="•"/>
            </a:pPr>
            <a:r>
              <a:rPr lang="en-US" sz="2000"/>
              <a:t>First, the </a:t>
            </a:r>
            <a:r>
              <a:rPr lang="en-US" sz="2000" b="1"/>
              <a:t>depth</a:t>
            </a:r>
            <a:r>
              <a:rPr lang="en-US" sz="2000"/>
              <a:t> of the output volume is a hyperparameter: it corresponds to the number of filters we would like to use, each learning to look for something different in the input. </a:t>
            </a:r>
            <a:endParaRPr sz="2000"/>
          </a:p>
          <a:p>
            <a:pPr marL="228600" lvl="0" indent="-228600" algn="l" rtl="0">
              <a:lnSpc>
                <a:spcPct val="90000"/>
              </a:lnSpc>
              <a:spcBef>
                <a:spcPts val="1000"/>
              </a:spcBef>
              <a:spcAft>
                <a:spcPts val="0"/>
              </a:spcAft>
              <a:buClr>
                <a:schemeClr val="dk1"/>
              </a:buClr>
              <a:buSzPts val="2000"/>
              <a:buChar char="•"/>
            </a:pPr>
            <a:r>
              <a:rPr lang="en-US" sz="2000"/>
              <a:t>For example, if the first Convolutional Layer takes as input the raw image, then different neurons along the depth dimension may activate in presence of various oriented edges, or blobs of color. </a:t>
            </a:r>
            <a:endParaRPr sz="2000"/>
          </a:p>
          <a:p>
            <a:pPr marL="228600" lvl="0" indent="-228600" algn="l" rtl="0">
              <a:lnSpc>
                <a:spcPct val="90000"/>
              </a:lnSpc>
              <a:spcBef>
                <a:spcPts val="1000"/>
              </a:spcBef>
              <a:spcAft>
                <a:spcPts val="0"/>
              </a:spcAft>
              <a:buClr>
                <a:schemeClr val="dk1"/>
              </a:buClr>
              <a:buSzPts val="2000"/>
              <a:buChar char="•"/>
            </a:pPr>
            <a:r>
              <a:rPr lang="en-US" sz="2000"/>
              <a:t>Second, we must specify the </a:t>
            </a:r>
            <a:r>
              <a:rPr lang="en-US" sz="2000" b="1"/>
              <a:t>stride</a:t>
            </a:r>
            <a:r>
              <a:rPr lang="en-US" sz="2000"/>
              <a:t> with which we slide the filter. When the stride is 1 then we move the filters one pixel at a time. </a:t>
            </a:r>
            <a:endParaRPr sz="2000"/>
          </a:p>
          <a:p>
            <a:pPr marL="228600" lvl="0" indent="-228600" algn="l" rtl="0">
              <a:lnSpc>
                <a:spcPct val="90000"/>
              </a:lnSpc>
              <a:spcBef>
                <a:spcPts val="1000"/>
              </a:spcBef>
              <a:spcAft>
                <a:spcPts val="0"/>
              </a:spcAft>
              <a:buClr>
                <a:schemeClr val="dk1"/>
              </a:buClr>
              <a:buSzPts val="2000"/>
              <a:buChar char="•"/>
            </a:pPr>
            <a:r>
              <a:rPr lang="en-US" sz="2000"/>
              <a:t>When the stride is 2 (or uncommonly 3 or more, though this is rare in practice) then the filters jump 2 pixels at a time as we slide them around. This will produce smaller output volumes spatially.</a:t>
            </a:r>
            <a:endParaRPr/>
          </a:p>
          <a:p>
            <a:pPr marL="228600" lvl="0" indent="-228600" algn="l" rtl="0">
              <a:lnSpc>
                <a:spcPct val="90000"/>
              </a:lnSpc>
              <a:spcBef>
                <a:spcPts val="1000"/>
              </a:spcBef>
              <a:spcAft>
                <a:spcPts val="0"/>
              </a:spcAft>
              <a:buClr>
                <a:schemeClr val="dk1"/>
              </a:buClr>
              <a:buSzPts val="2000"/>
              <a:buChar char="•"/>
            </a:pPr>
            <a:r>
              <a:rPr lang="en-US" sz="2000"/>
              <a:t>As we will soon see, sometimes it will be convenient to pad the input volume with zeros around the border. </a:t>
            </a:r>
            <a:endParaRPr sz="2000"/>
          </a:p>
          <a:p>
            <a:pPr marL="228600" lvl="0" indent="-228600" algn="l" rtl="0">
              <a:lnSpc>
                <a:spcPct val="90000"/>
              </a:lnSpc>
              <a:spcBef>
                <a:spcPts val="1000"/>
              </a:spcBef>
              <a:spcAft>
                <a:spcPts val="0"/>
              </a:spcAft>
              <a:buClr>
                <a:schemeClr val="dk1"/>
              </a:buClr>
              <a:buSzPts val="2000"/>
              <a:buChar char="•"/>
            </a:pPr>
            <a:r>
              <a:rPr lang="en-US" sz="2000"/>
              <a:t>Third,The size of this </a:t>
            </a:r>
            <a:r>
              <a:rPr lang="en-US" sz="2000" b="1"/>
              <a:t>zero-padding</a:t>
            </a:r>
            <a:r>
              <a:rPr lang="en-US" sz="2000"/>
              <a:t> is a hyperparameter. </a:t>
            </a:r>
            <a:endParaRPr sz="2000"/>
          </a:p>
          <a:p>
            <a:pPr marL="228600" lvl="0" indent="-228600" algn="l" rtl="0">
              <a:lnSpc>
                <a:spcPct val="90000"/>
              </a:lnSpc>
              <a:spcBef>
                <a:spcPts val="1000"/>
              </a:spcBef>
              <a:spcAft>
                <a:spcPts val="0"/>
              </a:spcAft>
              <a:buClr>
                <a:schemeClr val="dk1"/>
              </a:buClr>
              <a:buSzPts val="2000"/>
              <a:buChar char="•"/>
            </a:pPr>
            <a:r>
              <a:rPr lang="en-US" sz="2000"/>
              <a:t>The nice feature of zero padding is that it will allow us to control the spatial size of the output volumes (most commonly as we’ll see soon we will use it to exactly preserve the spatial size of the input volume so the input and output width and height are the same).</a:t>
            </a:r>
            <a:endParaRPr/>
          </a:p>
          <a:p>
            <a:pPr marL="228600" lvl="0" indent="-10160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2"/>
          <p:cNvSpPr txBox="1">
            <a:spLocks noGrp="1"/>
          </p:cNvSpPr>
          <p:nvPr>
            <p:ph type="title"/>
          </p:nvPr>
        </p:nvSpPr>
        <p:spPr>
          <a:xfrm>
            <a:off x="841248" y="548640"/>
            <a:ext cx="10515600" cy="29165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b="1"/>
              <a:t>Feature or Activation Map</a:t>
            </a:r>
            <a:endParaRPr b="1"/>
          </a:p>
        </p:txBody>
      </p:sp>
      <p:sp>
        <p:nvSpPr>
          <p:cNvPr id="353" name="Google Shape;353;p42"/>
          <p:cNvSpPr txBox="1">
            <a:spLocks noGrp="1"/>
          </p:cNvSpPr>
          <p:nvPr>
            <p:ph type="body" idx="1"/>
          </p:nvPr>
        </p:nvSpPr>
        <p:spPr>
          <a:xfrm>
            <a:off x="137160" y="1399032"/>
            <a:ext cx="11923776" cy="532180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A feature map, or activation map, is the output activations for a given filter and the definition is the same regardless of what layer you are on. </a:t>
            </a:r>
            <a:endParaRPr/>
          </a:p>
          <a:p>
            <a:pPr marL="228600" lvl="0" indent="-228600" algn="l" rtl="0">
              <a:lnSpc>
                <a:spcPct val="90000"/>
              </a:lnSpc>
              <a:spcBef>
                <a:spcPts val="1000"/>
              </a:spcBef>
              <a:spcAft>
                <a:spcPts val="0"/>
              </a:spcAft>
              <a:buClr>
                <a:schemeClr val="dk1"/>
              </a:buClr>
              <a:buSzPts val="2800"/>
              <a:buChar char="•"/>
            </a:pPr>
            <a:r>
              <a:rPr lang="en-US" b="1"/>
              <a:t>Feature map</a:t>
            </a:r>
            <a:r>
              <a:rPr lang="en-US"/>
              <a:t> and </a:t>
            </a:r>
            <a:r>
              <a:rPr lang="en-US" b="1"/>
              <a:t>activation map</a:t>
            </a:r>
            <a:r>
              <a:rPr lang="en-US"/>
              <a:t> mean exactly the same thing.</a:t>
            </a:r>
            <a:endParaRPr/>
          </a:p>
          <a:p>
            <a:pPr marL="228600" lvl="0" indent="-228600" algn="l" rtl="0">
              <a:lnSpc>
                <a:spcPct val="90000"/>
              </a:lnSpc>
              <a:spcBef>
                <a:spcPts val="1000"/>
              </a:spcBef>
              <a:spcAft>
                <a:spcPts val="0"/>
              </a:spcAft>
              <a:buClr>
                <a:schemeClr val="dk1"/>
              </a:buClr>
              <a:buSzPts val="2800"/>
              <a:buChar char="•"/>
            </a:pPr>
            <a:r>
              <a:rPr lang="en-US"/>
              <a:t> It is called an activation map because it is a mapping that corresponds to the activation of different parts of the image, and also a feature map because it is also a mapping of where a certain kind of feature is found in the image. </a:t>
            </a:r>
            <a:endParaRPr/>
          </a:p>
          <a:p>
            <a:pPr marL="228600" lvl="0" indent="-228600" algn="l" rtl="0">
              <a:lnSpc>
                <a:spcPct val="90000"/>
              </a:lnSpc>
              <a:spcBef>
                <a:spcPts val="1000"/>
              </a:spcBef>
              <a:spcAft>
                <a:spcPts val="0"/>
              </a:spcAft>
              <a:buClr>
                <a:schemeClr val="dk1"/>
              </a:buClr>
              <a:buSzPts val="2800"/>
              <a:buChar char="•"/>
            </a:pPr>
            <a:r>
              <a:rPr lang="en-US"/>
              <a:t>A high activation means a certain feature was found. </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xfrm>
            <a:off x="4523232" y="118872"/>
            <a:ext cx="3715512" cy="55683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Relu Activation </a:t>
            </a:r>
            <a:endParaRPr b="1"/>
          </a:p>
        </p:txBody>
      </p:sp>
      <p:sp>
        <p:nvSpPr>
          <p:cNvPr id="359" name="Google Shape;359;p43"/>
          <p:cNvSpPr txBox="1">
            <a:spLocks noGrp="1"/>
          </p:cNvSpPr>
          <p:nvPr>
            <p:ph type="body" idx="1"/>
          </p:nvPr>
        </p:nvSpPr>
        <p:spPr>
          <a:xfrm>
            <a:off x="146304" y="1307592"/>
            <a:ext cx="12045696" cy="555040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We have different types of activation functions just as the figure above, but for this post, the focus will be on </a:t>
            </a:r>
            <a:r>
              <a:rPr lang="en-US" b="1"/>
              <a:t>Rectified Linear Unit</a:t>
            </a:r>
            <a:r>
              <a:rPr lang="en-US"/>
              <a:t> (ReLU).</a:t>
            </a:r>
            <a:endParaRPr/>
          </a:p>
          <a:p>
            <a:pPr marL="228600" lvl="0" indent="-228600" algn="l" rtl="0">
              <a:lnSpc>
                <a:spcPct val="90000"/>
              </a:lnSpc>
              <a:spcBef>
                <a:spcPts val="1000"/>
              </a:spcBef>
              <a:spcAft>
                <a:spcPts val="0"/>
              </a:spcAft>
              <a:buClr>
                <a:schemeClr val="dk1"/>
              </a:buClr>
              <a:buSzPts val="2800"/>
              <a:buChar char="•"/>
            </a:pPr>
            <a:r>
              <a:rPr lang="en-US"/>
              <a:t>ReLU function is the most widely used activation function in neural networks today. One of the greatest advantage ReLU has over other activation functions is that it does not activate all neurons at the same time. </a:t>
            </a:r>
            <a:endParaRPr/>
          </a:p>
          <a:p>
            <a:pPr marL="228600" lvl="0" indent="-228600" algn="l" rtl="0">
              <a:lnSpc>
                <a:spcPct val="90000"/>
              </a:lnSpc>
              <a:spcBef>
                <a:spcPts val="1000"/>
              </a:spcBef>
              <a:spcAft>
                <a:spcPts val="0"/>
              </a:spcAft>
              <a:buClr>
                <a:schemeClr val="dk1"/>
              </a:buClr>
              <a:buSzPts val="2800"/>
              <a:buChar char="•"/>
            </a:pPr>
            <a:r>
              <a:rPr lang="en-US"/>
              <a:t>From the image for ReLU function above, we’ll notice that it converts all negative inputs to zero and the neuron does not get activated. </a:t>
            </a:r>
            <a:endParaRPr/>
          </a:p>
          <a:p>
            <a:pPr marL="228600" lvl="0" indent="-228600" algn="l" rtl="0">
              <a:lnSpc>
                <a:spcPct val="90000"/>
              </a:lnSpc>
              <a:spcBef>
                <a:spcPts val="1000"/>
              </a:spcBef>
              <a:spcAft>
                <a:spcPts val="0"/>
              </a:spcAft>
              <a:buClr>
                <a:schemeClr val="dk1"/>
              </a:buClr>
              <a:buSzPts val="2800"/>
              <a:buChar char="•"/>
            </a:pPr>
            <a:r>
              <a:rPr lang="en-US"/>
              <a:t>This makes it very computational efficient as few neurons are activated per time.</a:t>
            </a:r>
            <a:endParaRPr/>
          </a:p>
          <a:p>
            <a:pPr marL="228600" lvl="0" indent="-228600" algn="l" rtl="0">
              <a:lnSpc>
                <a:spcPct val="90000"/>
              </a:lnSpc>
              <a:spcBef>
                <a:spcPts val="1000"/>
              </a:spcBef>
              <a:spcAft>
                <a:spcPts val="0"/>
              </a:spcAft>
              <a:buClr>
                <a:schemeClr val="dk1"/>
              </a:buClr>
              <a:buSzPts val="2800"/>
              <a:buChar char="•"/>
            </a:pPr>
            <a:r>
              <a:rPr lang="en-US"/>
              <a:t> It does not saturate at the positive region.</a:t>
            </a:r>
            <a:endParaRPr/>
          </a:p>
          <a:p>
            <a:pPr marL="228600" lvl="0" indent="-228600" algn="l" rtl="0">
              <a:lnSpc>
                <a:spcPct val="90000"/>
              </a:lnSpc>
              <a:spcBef>
                <a:spcPts val="1000"/>
              </a:spcBef>
              <a:spcAft>
                <a:spcPts val="0"/>
              </a:spcAft>
              <a:buClr>
                <a:schemeClr val="dk1"/>
              </a:buClr>
              <a:buSzPts val="2800"/>
              <a:buChar char="•"/>
            </a:pPr>
            <a:r>
              <a:rPr lang="en-US"/>
              <a:t> In practice, ReLU converges six times faster than tanh and sigmoid activation functions.</a:t>
            </a:r>
            <a:endParaRPr/>
          </a:p>
          <a:p>
            <a:pPr marL="228600" lvl="0" indent="-228600" algn="l" rtl="0">
              <a:lnSpc>
                <a:spcPct val="90000"/>
              </a:lnSpc>
              <a:spcBef>
                <a:spcPts val="1000"/>
              </a:spcBef>
              <a:spcAft>
                <a:spcPts val="0"/>
              </a:spcAft>
              <a:buClr>
                <a:schemeClr val="dk1"/>
              </a:buClr>
              <a:buSzPts val="2800"/>
              <a:buChar char="•"/>
            </a:pPr>
            <a:r>
              <a:rPr lang="en-US"/>
              <a:t>Some disadvantage ReLU presents is that it is saturated at the negative region, meaning that the gradient at that region is zero. </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44"/>
          <p:cNvPicPr preferRelativeResize="0"/>
          <p:nvPr/>
        </p:nvPicPr>
        <p:blipFill rotWithShape="1">
          <a:blip r:embed="rId3">
            <a:alphaModFix/>
          </a:blip>
          <a:srcRect/>
          <a:stretch/>
        </p:blipFill>
        <p:spPr>
          <a:xfrm>
            <a:off x="3800685" y="0"/>
            <a:ext cx="3932261" cy="1072989"/>
          </a:xfrm>
          <a:prstGeom prst="rect">
            <a:avLst/>
          </a:prstGeom>
          <a:noFill/>
          <a:ln>
            <a:noFill/>
          </a:ln>
        </p:spPr>
      </p:pic>
      <p:sp>
        <p:nvSpPr>
          <p:cNvPr id="365" name="Google Shape;365;p44"/>
          <p:cNvSpPr txBox="1">
            <a:spLocks noGrp="1"/>
          </p:cNvSpPr>
          <p:nvPr>
            <p:ph type="body" idx="1"/>
          </p:nvPr>
        </p:nvSpPr>
        <p:spPr>
          <a:xfrm>
            <a:off x="228600" y="1072989"/>
            <a:ext cx="11125200" cy="51039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With the gradient equal to zero, during back propagation all the weights will not be updated, to fix this, we use</a:t>
            </a:r>
            <a:r>
              <a:rPr lang="en-US" b="1"/>
              <a:t> Leaky ReLU</a:t>
            </a:r>
            <a:r>
              <a:rPr lang="en-US"/>
              <a:t>. Also, ReLU functions are not zero-centered.</a:t>
            </a:r>
            <a:endParaRPr/>
          </a:p>
          <a:p>
            <a:pPr marL="228600" lvl="0" indent="-228600" algn="l" rtl="0">
              <a:lnSpc>
                <a:spcPct val="90000"/>
              </a:lnSpc>
              <a:spcBef>
                <a:spcPts val="1000"/>
              </a:spcBef>
              <a:spcAft>
                <a:spcPts val="0"/>
              </a:spcAft>
              <a:buClr>
                <a:schemeClr val="dk1"/>
              </a:buClr>
              <a:buSzPts val="2800"/>
              <a:buChar char="•"/>
            </a:pPr>
            <a:r>
              <a:rPr lang="en-US"/>
              <a:t> This means that for it to get to its optimal point, it will have to use a zig-zag path which may be longer.</a:t>
            </a:r>
            <a:endParaRPr/>
          </a:p>
          <a:p>
            <a:pPr marL="228600" lvl="0" indent="-228600" algn="l" rtl="0">
              <a:lnSpc>
                <a:spcPct val="90000"/>
              </a:lnSpc>
              <a:spcBef>
                <a:spcPts val="1000"/>
              </a:spcBef>
              <a:spcAft>
                <a:spcPts val="0"/>
              </a:spcAft>
              <a:buClr>
                <a:schemeClr val="dk1"/>
              </a:buClr>
              <a:buSzPts val="2800"/>
              <a:buChar char="•"/>
            </a:pPr>
            <a:r>
              <a:rPr lang="en-US"/>
              <a:t>Other functions such as tanh or the sigmoid function can be used to add non-linearity to the network, but ReLU generally works better in practice.</a:t>
            </a:r>
            <a:endParaRPr/>
          </a:p>
          <a:p>
            <a:pPr marL="228600" lvl="0" indent="-228600" algn="l" rtl="0">
              <a:lnSpc>
                <a:spcPct val="90000"/>
              </a:lnSpc>
              <a:spcBef>
                <a:spcPts val="1000"/>
              </a:spcBef>
              <a:spcAft>
                <a:spcPts val="0"/>
              </a:spcAft>
              <a:buClr>
                <a:schemeClr val="dk1"/>
              </a:buClr>
              <a:buSzPts val="2800"/>
              <a:buChar char="•"/>
            </a:pPr>
            <a:r>
              <a:rPr lang="en-US" b="1"/>
              <a:t>A "rectified feature map" is just a feature map that was created using Relu.</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371" name="Google Shape;371;p45"/>
          <p:cNvPicPr preferRelativeResize="0">
            <a:picLocks noGrp="1"/>
          </p:cNvPicPr>
          <p:nvPr>
            <p:ph type="body" idx="1"/>
          </p:nvPr>
        </p:nvPicPr>
        <p:blipFill rotWithShape="1">
          <a:blip r:embed="rId3">
            <a:alphaModFix/>
          </a:blip>
          <a:srcRect/>
          <a:stretch/>
        </p:blipFill>
        <p:spPr>
          <a:xfrm>
            <a:off x="354393" y="-375176"/>
            <a:ext cx="11483214" cy="4819839"/>
          </a:xfrm>
          <a:prstGeom prst="rect">
            <a:avLst/>
          </a:prstGeom>
          <a:noFill/>
          <a:ln>
            <a:noFill/>
          </a:ln>
        </p:spPr>
      </p:pic>
      <p:sp>
        <p:nvSpPr>
          <p:cNvPr id="372" name="Google Shape;372;p45"/>
          <p:cNvSpPr/>
          <p:nvPr/>
        </p:nvSpPr>
        <p:spPr>
          <a:xfrm>
            <a:off x="354393" y="3630692"/>
            <a:ext cx="11386503" cy="95410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The ReLU (short for rectified linear units) layer commonly follows the convolution layer. </a:t>
            </a:r>
            <a:endParaRPr sz="28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46"/>
          <p:cNvPicPr preferRelativeResize="0">
            <a:picLocks noGrp="1"/>
          </p:cNvPicPr>
          <p:nvPr>
            <p:ph type="body" idx="1"/>
          </p:nvPr>
        </p:nvPicPr>
        <p:blipFill rotWithShape="1">
          <a:blip r:embed="rId3">
            <a:alphaModFix/>
          </a:blip>
          <a:srcRect l="7840" t="22348" r="35179" b="25117"/>
          <a:stretch/>
        </p:blipFill>
        <p:spPr>
          <a:xfrm>
            <a:off x="73152" y="0"/>
            <a:ext cx="12006073"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384" name="Google Shape;384;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85" name="Google Shape;385;p47"/>
          <p:cNvPicPr preferRelativeResize="0"/>
          <p:nvPr/>
        </p:nvPicPr>
        <p:blipFill rotWithShape="1">
          <a:blip r:embed="rId3">
            <a:alphaModFix/>
          </a:blip>
          <a:srcRect l="7124" t="22400" r="41126" b="25600"/>
          <a:stretch/>
        </p:blipFill>
        <p:spPr>
          <a:xfrm>
            <a:off x="0" y="0"/>
            <a:ext cx="12060936" cy="661111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Pooling Layer</a:t>
            </a:r>
            <a:endParaRPr b="1"/>
          </a:p>
        </p:txBody>
      </p:sp>
      <p:pic>
        <p:nvPicPr>
          <p:cNvPr id="391" name="Google Shape;391;p48"/>
          <p:cNvPicPr preferRelativeResize="0">
            <a:picLocks noGrp="1"/>
          </p:cNvPicPr>
          <p:nvPr>
            <p:ph type="body" idx="1"/>
          </p:nvPr>
        </p:nvPicPr>
        <p:blipFill rotWithShape="1">
          <a:blip r:embed="rId3">
            <a:alphaModFix/>
          </a:blip>
          <a:srcRect l="4573" t="7991" r="11875" b="17390"/>
          <a:stretch/>
        </p:blipFill>
        <p:spPr>
          <a:xfrm>
            <a:off x="118872" y="102250"/>
            <a:ext cx="11987784" cy="6755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1030224" y="31026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Max Pooling/Downsampling with CNNs</a:t>
            </a:r>
            <a:br>
              <a:rPr lang="en-US" b="1"/>
            </a:br>
            <a:endParaRPr/>
          </a:p>
        </p:txBody>
      </p:sp>
      <p:sp>
        <p:nvSpPr>
          <p:cNvPr id="397" name="Google Shape;397;p49"/>
          <p:cNvSpPr txBox="1">
            <a:spLocks noGrp="1"/>
          </p:cNvSpPr>
          <p:nvPr>
            <p:ph type="body" idx="1"/>
          </p:nvPr>
        </p:nvSpPr>
        <p:spPr>
          <a:xfrm>
            <a:off x="118872" y="1635824"/>
            <a:ext cx="11914632" cy="50027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next layer in a convolutional network has three names: </a:t>
            </a:r>
            <a:r>
              <a:rPr lang="en-US" b="1"/>
              <a:t>max pooling, downsampling and subsampling. </a:t>
            </a:r>
            <a:endParaRPr b="1"/>
          </a:p>
          <a:p>
            <a:pPr marL="228600" lvl="0" indent="-228600" algn="l" rtl="0">
              <a:lnSpc>
                <a:spcPct val="90000"/>
              </a:lnSpc>
              <a:spcBef>
                <a:spcPts val="1000"/>
              </a:spcBef>
              <a:spcAft>
                <a:spcPts val="0"/>
              </a:spcAft>
              <a:buClr>
                <a:schemeClr val="dk1"/>
              </a:buClr>
              <a:buSzPts val="2800"/>
              <a:buChar char="•"/>
            </a:pPr>
            <a:r>
              <a:rPr lang="en-US"/>
              <a:t>The activation maps are fed into a downsampling layer, and like convolutions, this method is applied one patch at a time. </a:t>
            </a:r>
            <a:endParaRPr/>
          </a:p>
          <a:p>
            <a:pPr marL="228600" lvl="0" indent="-228600" algn="l" rtl="0">
              <a:lnSpc>
                <a:spcPct val="90000"/>
              </a:lnSpc>
              <a:spcBef>
                <a:spcPts val="1000"/>
              </a:spcBef>
              <a:spcAft>
                <a:spcPts val="0"/>
              </a:spcAft>
              <a:buClr>
                <a:schemeClr val="dk1"/>
              </a:buClr>
              <a:buSzPts val="2800"/>
              <a:buChar char="•"/>
            </a:pPr>
            <a:r>
              <a:rPr lang="en-US"/>
              <a:t>In this case, max pooling simply takes the largest value from one patch of an image, places it in a new matrix next to the max values from other patches, and discards the rest of the information contained in the activation maps.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5"/>
          <p:cNvPicPr preferRelativeResize="0">
            <a:picLocks noGrp="1"/>
          </p:cNvPicPr>
          <p:nvPr>
            <p:ph type="body" idx="1"/>
          </p:nvPr>
        </p:nvPicPr>
        <p:blipFill rotWithShape="1">
          <a:blip r:embed="rId3">
            <a:alphaModFix/>
          </a:blip>
          <a:srcRect t="49681" b="14548"/>
          <a:stretch/>
        </p:blipFill>
        <p:spPr>
          <a:xfrm>
            <a:off x="0" y="0"/>
            <a:ext cx="12192000"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403" name="Google Shape;403;p50"/>
          <p:cNvPicPr preferRelativeResize="0">
            <a:picLocks noGrp="1"/>
          </p:cNvPicPr>
          <p:nvPr>
            <p:ph type="body" idx="1"/>
          </p:nvPr>
        </p:nvPicPr>
        <p:blipFill rotWithShape="1">
          <a:blip r:embed="rId3">
            <a:alphaModFix/>
          </a:blip>
          <a:srcRect/>
          <a:stretch/>
        </p:blipFill>
        <p:spPr>
          <a:xfrm>
            <a:off x="264032" y="296069"/>
            <a:ext cx="11458575" cy="65619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1"/>
          <p:cNvSpPr txBox="1">
            <a:spLocks noGrp="1"/>
          </p:cNvSpPr>
          <p:nvPr>
            <p:ph type="title"/>
          </p:nvPr>
        </p:nvSpPr>
        <p:spPr>
          <a:xfrm>
            <a:off x="4213781" y="237744"/>
            <a:ext cx="2150443" cy="5019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dirty="0"/>
              <a:t>Pooling</a:t>
            </a:r>
            <a:endParaRPr b="1" dirty="0"/>
          </a:p>
        </p:txBody>
      </p:sp>
      <p:sp>
        <p:nvSpPr>
          <p:cNvPr id="409" name="Google Shape;409;p51"/>
          <p:cNvSpPr txBox="1">
            <a:spLocks noGrp="1"/>
          </p:cNvSpPr>
          <p:nvPr>
            <p:ph type="body" idx="1"/>
          </p:nvPr>
        </p:nvSpPr>
        <p:spPr>
          <a:xfrm>
            <a:off x="146304" y="1280442"/>
            <a:ext cx="11960352" cy="5477256"/>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a:t>There are two types of pooling:</a:t>
            </a:r>
            <a:endParaRPr/>
          </a:p>
          <a:p>
            <a:pPr marL="228600" lvl="0" indent="-228600" algn="l" rtl="0">
              <a:lnSpc>
                <a:spcPct val="90000"/>
              </a:lnSpc>
              <a:spcBef>
                <a:spcPts val="1000"/>
              </a:spcBef>
              <a:spcAft>
                <a:spcPts val="0"/>
              </a:spcAft>
              <a:buClr>
                <a:schemeClr val="dk1"/>
              </a:buClr>
              <a:buSzPct val="100000"/>
              <a:buChar char="•"/>
            </a:pPr>
            <a:r>
              <a:rPr lang="en-US"/>
              <a:t>1) Max Pooling</a:t>
            </a:r>
            <a:endParaRPr/>
          </a:p>
          <a:p>
            <a:pPr marL="228600" lvl="0" indent="-228600" algn="l" rtl="0">
              <a:lnSpc>
                <a:spcPct val="90000"/>
              </a:lnSpc>
              <a:spcBef>
                <a:spcPts val="1000"/>
              </a:spcBef>
              <a:spcAft>
                <a:spcPts val="0"/>
              </a:spcAft>
              <a:buClr>
                <a:schemeClr val="dk1"/>
              </a:buClr>
              <a:buSzPct val="100000"/>
              <a:buChar char="•"/>
            </a:pPr>
            <a:r>
              <a:rPr lang="en-US"/>
              <a:t>2) Average Pooling</a:t>
            </a:r>
            <a:endParaRPr/>
          </a:p>
          <a:p>
            <a:pPr marL="228600" lvl="0" indent="-228600" algn="l" rtl="0">
              <a:lnSpc>
                <a:spcPct val="90000"/>
              </a:lnSpc>
              <a:spcBef>
                <a:spcPts val="1000"/>
              </a:spcBef>
              <a:spcAft>
                <a:spcPts val="0"/>
              </a:spcAft>
              <a:buClr>
                <a:schemeClr val="dk1"/>
              </a:buClr>
              <a:buSzPct val="100000"/>
              <a:buChar char="•"/>
            </a:pPr>
            <a:r>
              <a:rPr lang="en-US"/>
              <a:t>The main purpose of a pooling layer is to reduce the number of parameters of the input tensor and thus</a:t>
            </a:r>
            <a:endParaRPr/>
          </a:p>
          <a:p>
            <a:pPr marL="228600" lvl="0" indent="-228600" algn="l" rtl="0">
              <a:lnSpc>
                <a:spcPct val="90000"/>
              </a:lnSpc>
              <a:spcBef>
                <a:spcPts val="1000"/>
              </a:spcBef>
              <a:spcAft>
                <a:spcPts val="0"/>
              </a:spcAft>
              <a:buClr>
                <a:schemeClr val="dk1"/>
              </a:buClr>
              <a:buSzPct val="100000"/>
              <a:buChar char="•"/>
            </a:pPr>
            <a:r>
              <a:rPr lang="en-US"/>
              <a:t>- Helps reduce overfitting</a:t>
            </a:r>
            <a:endParaRPr/>
          </a:p>
          <a:p>
            <a:pPr marL="228600" lvl="0" indent="-228600" algn="l" rtl="0">
              <a:lnSpc>
                <a:spcPct val="90000"/>
              </a:lnSpc>
              <a:spcBef>
                <a:spcPts val="1000"/>
              </a:spcBef>
              <a:spcAft>
                <a:spcPts val="0"/>
              </a:spcAft>
              <a:buClr>
                <a:schemeClr val="dk1"/>
              </a:buClr>
              <a:buSzPct val="100000"/>
              <a:buChar char="•"/>
            </a:pPr>
            <a:r>
              <a:rPr lang="en-US"/>
              <a:t>- Extract representative features from the input tensor</a:t>
            </a:r>
            <a:endParaRPr/>
          </a:p>
          <a:p>
            <a:pPr marL="228600" lvl="0" indent="-228600" algn="l" rtl="0">
              <a:lnSpc>
                <a:spcPct val="90000"/>
              </a:lnSpc>
              <a:spcBef>
                <a:spcPts val="1000"/>
              </a:spcBef>
              <a:spcAft>
                <a:spcPts val="0"/>
              </a:spcAft>
              <a:buClr>
                <a:schemeClr val="dk1"/>
              </a:buClr>
              <a:buSzPct val="100000"/>
              <a:buChar char="•"/>
            </a:pPr>
            <a:r>
              <a:rPr lang="en-US"/>
              <a:t>- Reduces computation and thus aids efficiency</a:t>
            </a:r>
            <a:endParaRPr/>
          </a:p>
          <a:p>
            <a:pPr marL="228600" lvl="0" indent="-228600" algn="l" rtl="0">
              <a:lnSpc>
                <a:spcPct val="90000"/>
              </a:lnSpc>
              <a:spcBef>
                <a:spcPts val="1000"/>
              </a:spcBef>
              <a:spcAft>
                <a:spcPts val="0"/>
              </a:spcAft>
              <a:buClr>
                <a:schemeClr val="dk1"/>
              </a:buClr>
              <a:buSzPct val="100000"/>
              <a:buChar char="•"/>
            </a:pPr>
            <a:r>
              <a:rPr lang="en-US"/>
              <a:t>The input to the Pooling layer is tensor(Rectified feature Map)</a:t>
            </a:r>
            <a:endParaRPr/>
          </a:p>
          <a:p>
            <a:pPr marL="228600" lvl="0" indent="-228600" algn="l" rtl="0">
              <a:lnSpc>
                <a:spcPct val="90000"/>
              </a:lnSpc>
              <a:spcBef>
                <a:spcPts val="1000"/>
              </a:spcBef>
              <a:spcAft>
                <a:spcPts val="0"/>
              </a:spcAft>
              <a:buClr>
                <a:schemeClr val="dk1"/>
              </a:buClr>
              <a:buSzPct val="100000"/>
              <a:buChar char="•"/>
            </a:pPr>
            <a:r>
              <a:rPr lang="en-US"/>
              <a:t>In case of Max Pooling, a kernel of size n*n (2x2 in the above example) is moved across the matrix and for each position the max value is taken and put in the corresponding position of the output matrix.</a:t>
            </a:r>
            <a:endParaRPr/>
          </a:p>
          <a:p>
            <a:pPr marL="228600" lvl="0" indent="-228600" algn="l" rtl="0">
              <a:lnSpc>
                <a:spcPct val="90000"/>
              </a:lnSpc>
              <a:spcBef>
                <a:spcPts val="1000"/>
              </a:spcBef>
              <a:spcAft>
                <a:spcPts val="0"/>
              </a:spcAft>
              <a:buClr>
                <a:schemeClr val="dk1"/>
              </a:buClr>
              <a:buSzPct val="100000"/>
              <a:buChar char="•"/>
            </a:pPr>
            <a:r>
              <a:rPr lang="en-US"/>
              <a:t>In case of Average Pooling, a kernel of size n*n is moved across the matrix and for each position the average is taken of all the values and put in the corresponding position of the output matrix.</a:t>
            </a:r>
            <a:endParaRPr/>
          </a:p>
          <a:p>
            <a:pPr marL="228600" lvl="0" indent="-228600" algn="l" rtl="0">
              <a:lnSpc>
                <a:spcPct val="90000"/>
              </a:lnSpc>
              <a:spcBef>
                <a:spcPts val="1000"/>
              </a:spcBef>
              <a:spcAft>
                <a:spcPts val="0"/>
              </a:spcAft>
              <a:buClr>
                <a:schemeClr val="dk1"/>
              </a:buClr>
              <a:buSzPct val="100000"/>
              <a:buChar char="•"/>
            </a:pPr>
            <a:r>
              <a:rPr lang="en-US"/>
              <a:t>So, a thing to note is, </a:t>
            </a:r>
            <a:r>
              <a:rPr lang="en-US" b="1"/>
              <a:t>Pooling downsamples the image in its height and width but the number of channels(depth) stays the same.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415" name="Google Shape;415;p52"/>
          <p:cNvPicPr preferRelativeResize="0">
            <a:picLocks noGrp="1"/>
          </p:cNvPicPr>
          <p:nvPr>
            <p:ph type="body" idx="1"/>
          </p:nvPr>
        </p:nvPicPr>
        <p:blipFill rotWithShape="1">
          <a:blip r:embed="rId3">
            <a:alphaModFix/>
          </a:blip>
          <a:srcRect l="4176" t="7639" r="11544" b="13978"/>
          <a:stretch/>
        </p:blipFill>
        <p:spPr>
          <a:xfrm>
            <a:off x="173736" y="73152"/>
            <a:ext cx="11905488" cy="667512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t>The function of Pooling</a:t>
            </a:r>
            <a:endParaRPr b="1"/>
          </a:p>
        </p:txBody>
      </p:sp>
      <p:sp>
        <p:nvSpPr>
          <p:cNvPr id="421" name="Google Shape;421;p53"/>
          <p:cNvSpPr txBox="1">
            <a:spLocks noGrp="1"/>
          </p:cNvSpPr>
          <p:nvPr>
            <p:ph type="body" idx="1"/>
          </p:nvPr>
        </p:nvSpPr>
        <p:spPr>
          <a:xfrm>
            <a:off x="146304" y="1825625"/>
            <a:ext cx="1173175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function of Pooling is to progressively reduce the spatial size of the input representation .</a:t>
            </a:r>
            <a:endParaRPr/>
          </a:p>
          <a:p>
            <a:pPr marL="228600" lvl="0" indent="-228600" algn="l" rtl="0">
              <a:lnSpc>
                <a:spcPct val="90000"/>
              </a:lnSpc>
              <a:spcBef>
                <a:spcPts val="1000"/>
              </a:spcBef>
              <a:spcAft>
                <a:spcPts val="0"/>
              </a:spcAft>
              <a:buClr>
                <a:schemeClr val="dk1"/>
              </a:buClr>
              <a:buSzPts val="2800"/>
              <a:buChar char="•"/>
            </a:pPr>
            <a:r>
              <a:rPr lang="en-US"/>
              <a:t> In particular, pooling makes the input representations (feature dimension) smaller and more manageable reduces the number of parameters and computations in the network, therefore, controlling </a:t>
            </a:r>
            <a:r>
              <a:rPr lang="en-US" u="sng">
                <a:solidFill>
                  <a:schemeClr val="hlink"/>
                </a:solidFill>
                <a:hlinkClick r:id="rId3"/>
              </a:rPr>
              <a:t>overfitting</a:t>
            </a:r>
            <a:r>
              <a:rPr lang="en-US"/>
              <a:t> makes the network invariant to small transformations, distortions and translations in the input image (a small distortion in input will not change the output of Pooling – since we take the maximum / average value in a local neighborhood).</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427" name="Google Shape;427;p54"/>
          <p:cNvPicPr preferRelativeResize="0">
            <a:picLocks noGrp="1"/>
          </p:cNvPicPr>
          <p:nvPr>
            <p:ph type="body" idx="1"/>
          </p:nvPr>
        </p:nvPicPr>
        <p:blipFill rotWithShape="1">
          <a:blip r:embed="rId3">
            <a:alphaModFix/>
          </a:blip>
          <a:srcRect l="4768" t="7847" r="10479" b="15659"/>
          <a:stretch/>
        </p:blipFill>
        <p:spPr>
          <a:xfrm>
            <a:off x="173736" y="73153"/>
            <a:ext cx="11887200" cy="668426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txBox="1">
            <a:spLocks noGrp="1"/>
          </p:cNvSpPr>
          <p:nvPr>
            <p:ph type="title"/>
          </p:nvPr>
        </p:nvSpPr>
        <p:spPr>
          <a:xfrm>
            <a:off x="484632" y="210313"/>
            <a:ext cx="10814304" cy="96011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Arial"/>
              <a:buNone/>
            </a:pPr>
            <a:r>
              <a:rPr lang="en-US" sz="3200" b="1"/>
              <a:t>Overall Convolution, ReLU and Pooling work.</a:t>
            </a:r>
            <a:br>
              <a:rPr lang="en-US" sz="3200" b="1"/>
            </a:br>
            <a:endParaRPr sz="3200" b="1"/>
          </a:p>
        </p:txBody>
      </p:sp>
      <p:pic>
        <p:nvPicPr>
          <p:cNvPr id="433" name="Google Shape;433;p55"/>
          <p:cNvPicPr preferRelativeResize="0">
            <a:picLocks noGrp="1"/>
          </p:cNvPicPr>
          <p:nvPr>
            <p:ph type="body" idx="1"/>
          </p:nvPr>
        </p:nvPicPr>
        <p:blipFill rotWithShape="1">
          <a:blip r:embed="rId3">
            <a:alphaModFix/>
          </a:blip>
          <a:srcRect/>
          <a:stretch/>
        </p:blipFill>
        <p:spPr>
          <a:xfrm>
            <a:off x="0" y="914400"/>
            <a:ext cx="12115800" cy="570585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6"/>
          <p:cNvSpPr txBox="1">
            <a:spLocks noGrp="1"/>
          </p:cNvSpPr>
          <p:nvPr>
            <p:ph type="title"/>
          </p:nvPr>
        </p:nvSpPr>
        <p:spPr>
          <a:xfrm>
            <a:off x="838200" y="365125"/>
            <a:ext cx="10515600" cy="28409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Overall Convolution, ReLU and Pooling work.</a:t>
            </a:r>
            <a:br>
              <a:rPr lang="en-US" b="1"/>
            </a:br>
            <a:endParaRPr/>
          </a:p>
        </p:txBody>
      </p:sp>
      <p:sp>
        <p:nvSpPr>
          <p:cNvPr id="439" name="Google Shape;439;p56"/>
          <p:cNvSpPr txBox="1">
            <a:spLocks noGrp="1"/>
          </p:cNvSpPr>
          <p:nvPr>
            <p:ph type="body" idx="1"/>
          </p:nvPr>
        </p:nvSpPr>
        <p:spPr>
          <a:xfrm>
            <a:off x="64008" y="576072"/>
            <a:ext cx="12024360" cy="628192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So far we have seen how Convolution, ReLU and Pooling work.</a:t>
            </a:r>
            <a:endParaRPr/>
          </a:p>
          <a:p>
            <a:pPr marL="228600" lvl="0" indent="-228600" algn="l" rtl="0">
              <a:lnSpc>
                <a:spcPct val="90000"/>
              </a:lnSpc>
              <a:spcBef>
                <a:spcPts val="1000"/>
              </a:spcBef>
              <a:spcAft>
                <a:spcPts val="0"/>
              </a:spcAft>
              <a:buClr>
                <a:schemeClr val="dk1"/>
              </a:buClr>
              <a:buSzPts val="2800"/>
              <a:buChar char="•"/>
            </a:pPr>
            <a:r>
              <a:rPr lang="en-US"/>
              <a:t> It is important to understand that these layers are the basic building blocks of any CNN. </a:t>
            </a:r>
            <a:endParaRPr/>
          </a:p>
          <a:p>
            <a:pPr marL="228600" lvl="0" indent="-228600" algn="l" rtl="0">
              <a:lnSpc>
                <a:spcPct val="90000"/>
              </a:lnSpc>
              <a:spcBef>
                <a:spcPts val="1000"/>
              </a:spcBef>
              <a:spcAft>
                <a:spcPts val="0"/>
              </a:spcAft>
              <a:buClr>
                <a:schemeClr val="dk1"/>
              </a:buClr>
              <a:buSzPts val="2800"/>
              <a:buChar char="•"/>
            </a:pPr>
            <a:r>
              <a:rPr lang="en-US"/>
              <a:t>As shown in </a:t>
            </a:r>
            <a:r>
              <a:rPr lang="en-US" b="1"/>
              <a:t>Figure of previous slide</a:t>
            </a:r>
            <a:r>
              <a:rPr lang="en-US"/>
              <a:t>, we have two sets of Convolution, ReLU &amp; Pooling layers – the 2nd Convolution layer performs convolution on the output of the first Pooling Layer using six filters to produce a total of six feature maps. ReLU is then applied individually on all of these six feature maps.</a:t>
            </a:r>
            <a:endParaRPr/>
          </a:p>
          <a:p>
            <a:pPr marL="228600" lvl="0" indent="-228600" algn="l" rtl="0">
              <a:lnSpc>
                <a:spcPct val="90000"/>
              </a:lnSpc>
              <a:spcBef>
                <a:spcPts val="1000"/>
              </a:spcBef>
              <a:spcAft>
                <a:spcPts val="0"/>
              </a:spcAft>
              <a:buClr>
                <a:schemeClr val="dk1"/>
              </a:buClr>
              <a:buSzPts val="2800"/>
              <a:buChar char="•"/>
            </a:pPr>
            <a:r>
              <a:rPr lang="en-US"/>
              <a:t> We then perform Max Pooling operation separately on each of the six rectified feature maps.</a:t>
            </a:r>
            <a:endParaRPr/>
          </a:p>
          <a:p>
            <a:pPr marL="228600" lvl="0" indent="-228600" algn="l" rtl="0">
              <a:lnSpc>
                <a:spcPct val="90000"/>
              </a:lnSpc>
              <a:spcBef>
                <a:spcPts val="1000"/>
              </a:spcBef>
              <a:spcAft>
                <a:spcPts val="0"/>
              </a:spcAft>
              <a:buClr>
                <a:schemeClr val="dk1"/>
              </a:buClr>
              <a:buSzPts val="2800"/>
              <a:buChar char="•"/>
            </a:pPr>
            <a:r>
              <a:rPr lang="en-US"/>
              <a:t>Together these layers extract the useful features from the images, introduce non-linearity in our network and reduce feature dimension while aiming to make the features somewhat equivariant to scale and translation.</a:t>
            </a:r>
            <a:endParaRPr/>
          </a:p>
          <a:p>
            <a:pPr marL="228600" lvl="0" indent="-228600" algn="l" rtl="0">
              <a:lnSpc>
                <a:spcPct val="90000"/>
              </a:lnSpc>
              <a:spcBef>
                <a:spcPts val="1000"/>
              </a:spcBef>
              <a:spcAft>
                <a:spcPts val="0"/>
              </a:spcAft>
              <a:buClr>
                <a:schemeClr val="dk1"/>
              </a:buClr>
              <a:buSzPts val="2800"/>
              <a:buChar char="•"/>
            </a:pPr>
            <a:r>
              <a:rPr lang="en-US"/>
              <a:t>The output of the 2nd Pooling Layer acts as an input to the Fully Connected Layer, which we will discuss in the next section.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445" name="Google Shape;445;p57"/>
          <p:cNvPicPr preferRelativeResize="0">
            <a:picLocks noGrp="1"/>
          </p:cNvPicPr>
          <p:nvPr>
            <p:ph type="body" idx="1"/>
          </p:nvPr>
        </p:nvPicPr>
        <p:blipFill rotWithShape="1">
          <a:blip r:embed="rId3">
            <a:alphaModFix/>
          </a:blip>
          <a:srcRect l="4767" t="8689" r="10716" b="20912"/>
          <a:stretch/>
        </p:blipFill>
        <p:spPr>
          <a:xfrm>
            <a:off x="0" y="34663"/>
            <a:ext cx="12192000" cy="675933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8"/>
          <p:cNvSpPr txBox="1">
            <a:spLocks noGrp="1"/>
          </p:cNvSpPr>
          <p:nvPr>
            <p:ph type="title"/>
          </p:nvPr>
        </p:nvSpPr>
        <p:spPr>
          <a:xfrm>
            <a:off x="772668" y="466344"/>
            <a:ext cx="10515600" cy="50196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b="1"/>
              <a:t>Fully connected Layer</a:t>
            </a:r>
            <a:endParaRPr b="1"/>
          </a:p>
        </p:txBody>
      </p:sp>
      <p:sp>
        <p:nvSpPr>
          <p:cNvPr id="451" name="Google Shape;451;p58"/>
          <p:cNvSpPr txBox="1">
            <a:spLocks noGrp="1"/>
          </p:cNvSpPr>
          <p:nvPr>
            <p:ph type="body" idx="1"/>
          </p:nvPr>
        </p:nvSpPr>
        <p:spPr>
          <a:xfrm>
            <a:off x="192024" y="1463039"/>
            <a:ext cx="11868912" cy="410565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This Flattened vector is then connected to a few fully connected layers which are same as Artificial Neural Networks and perform the same mathematical operations!</a:t>
            </a:r>
            <a:endParaRPr/>
          </a:p>
          <a:p>
            <a:pPr marL="228600" lvl="0" indent="-228600" algn="l" rtl="0">
              <a:lnSpc>
                <a:spcPct val="90000"/>
              </a:lnSpc>
              <a:spcBef>
                <a:spcPts val="1000"/>
              </a:spcBef>
              <a:spcAft>
                <a:spcPts val="0"/>
              </a:spcAft>
              <a:buClr>
                <a:schemeClr val="dk1"/>
              </a:buClr>
              <a:buSzPts val="2800"/>
              <a:buChar char="•"/>
            </a:pPr>
            <a:r>
              <a:rPr lang="en-US"/>
              <a:t>For each layer of the Artificial Neural Network, the following calculation takes place</a:t>
            </a:r>
            <a:endParaRPr/>
          </a:p>
          <a:p>
            <a:pPr marL="228600" lvl="0" indent="-50800" algn="l" rtl="0">
              <a:lnSpc>
                <a:spcPct val="90000"/>
              </a:lnSpc>
              <a:spcBef>
                <a:spcPts val="1000"/>
              </a:spcBef>
              <a:spcAft>
                <a:spcPts val="0"/>
              </a:spcAft>
              <a:buClr>
                <a:schemeClr val="dk1"/>
              </a:buClr>
              <a:buSzPts val="2800"/>
              <a:buNone/>
            </a:pPr>
            <a:endParaRPr/>
          </a:p>
        </p:txBody>
      </p:sp>
      <p:sp>
        <p:nvSpPr>
          <p:cNvPr id="452" name="Google Shape;452;p58"/>
          <p:cNvSpPr/>
          <p:nvPr/>
        </p:nvSpPr>
        <p:spPr>
          <a:xfrm>
            <a:off x="3624339" y="4191309"/>
            <a:ext cx="3096232" cy="12618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chemeClr val="dk1"/>
                </a:solidFill>
                <a:latin typeface="Arial"/>
                <a:ea typeface="Arial"/>
                <a:cs typeface="Arial"/>
                <a:sym typeface="Arial"/>
              </a:rPr>
              <a:t>G(Wx+B)</a:t>
            </a:r>
            <a:endParaRPr/>
          </a:p>
          <a:p>
            <a:pPr marL="0" marR="0" lvl="0" indent="0" algn="ctr" rtl="0">
              <a:spcBef>
                <a:spcPts val="0"/>
              </a:spcBef>
              <a:spcAft>
                <a:spcPts val="0"/>
              </a:spcAft>
              <a:buNone/>
            </a:pPr>
            <a:endParaRPr sz="1800" b="1">
              <a:solidFill>
                <a:schemeClr val="dk1"/>
              </a:solidFill>
              <a:latin typeface="Arial"/>
              <a:ea typeface="Arial"/>
              <a:cs typeface="Arial"/>
              <a:sym typeface="Arial"/>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ANN Calculation for each layer</a:t>
            </a:r>
            <a:endParaRPr sz="18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9"/>
          <p:cNvSpPr txBox="1">
            <a:spLocks noGrp="1"/>
          </p:cNvSpPr>
          <p:nvPr>
            <p:ph type="title"/>
          </p:nvPr>
        </p:nvSpPr>
        <p:spPr>
          <a:xfrm>
            <a:off x="838200" y="365125"/>
            <a:ext cx="10515600" cy="32981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b="1"/>
              <a:t>Fully Connected Layer</a:t>
            </a:r>
            <a:br>
              <a:rPr lang="en-US" b="1"/>
            </a:br>
            <a:endParaRPr/>
          </a:p>
        </p:txBody>
      </p:sp>
      <p:sp>
        <p:nvSpPr>
          <p:cNvPr id="458" name="Google Shape;458;p59"/>
          <p:cNvSpPr txBox="1">
            <a:spLocks noGrp="1"/>
          </p:cNvSpPr>
          <p:nvPr>
            <p:ph type="body" idx="1"/>
          </p:nvPr>
        </p:nvSpPr>
        <p:spPr>
          <a:xfrm>
            <a:off x="91440" y="694944"/>
            <a:ext cx="11640312" cy="448056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Fully Connected layer is a traditional Multi Layer Perceptron that uses a softmax activation function in the output layer. </a:t>
            </a:r>
            <a:endParaRPr/>
          </a:p>
          <a:p>
            <a:pPr marL="228600" lvl="0" indent="-228600" algn="just" rtl="0">
              <a:lnSpc>
                <a:spcPct val="90000"/>
              </a:lnSpc>
              <a:spcBef>
                <a:spcPts val="1000"/>
              </a:spcBef>
              <a:spcAft>
                <a:spcPts val="0"/>
              </a:spcAft>
              <a:buClr>
                <a:schemeClr val="dk1"/>
              </a:buClr>
              <a:buSzPts val="2800"/>
              <a:buChar char="•"/>
            </a:pPr>
            <a:r>
              <a:rPr lang="en-US"/>
              <a:t> The term “Fully Connected” implies that every neuron in the previous layer is connected to every neuron on the next layer.</a:t>
            </a:r>
            <a:endParaRPr/>
          </a:p>
          <a:p>
            <a:pPr marL="228600" lvl="0" indent="-228600" algn="just" rtl="0">
              <a:lnSpc>
                <a:spcPct val="90000"/>
              </a:lnSpc>
              <a:spcBef>
                <a:spcPts val="1000"/>
              </a:spcBef>
              <a:spcAft>
                <a:spcPts val="0"/>
              </a:spcAft>
              <a:buClr>
                <a:schemeClr val="dk1"/>
              </a:buClr>
              <a:buSzPts val="2800"/>
              <a:buChar char="•"/>
            </a:pPr>
            <a:r>
              <a:rPr lang="en-US"/>
              <a:t>The output from the convolutional and pooling layers represent high-level features of the input image. </a:t>
            </a:r>
            <a:endParaRPr/>
          </a:p>
          <a:p>
            <a:pPr marL="228600" lvl="0" indent="-228600" algn="just" rtl="0">
              <a:lnSpc>
                <a:spcPct val="90000"/>
              </a:lnSpc>
              <a:spcBef>
                <a:spcPts val="1000"/>
              </a:spcBef>
              <a:spcAft>
                <a:spcPts val="0"/>
              </a:spcAft>
              <a:buClr>
                <a:schemeClr val="dk1"/>
              </a:buClr>
              <a:buSzPts val="2800"/>
              <a:buChar char="•"/>
            </a:pPr>
            <a:r>
              <a:rPr lang="en-US"/>
              <a:t>The purpose of the Fully Connected layer is to use these features for classifying the input image into various classes based on the training dataset. </a:t>
            </a:r>
            <a:endParaRPr/>
          </a:p>
          <a:p>
            <a:pPr marL="228600" lvl="0" indent="-228600" algn="just" rtl="0">
              <a:lnSpc>
                <a:spcPct val="90000"/>
              </a:lnSpc>
              <a:spcBef>
                <a:spcPts val="1000"/>
              </a:spcBef>
              <a:spcAft>
                <a:spcPts val="0"/>
              </a:spcAft>
              <a:buClr>
                <a:schemeClr val="dk1"/>
              </a:buClr>
              <a:buSzPts val="2800"/>
              <a:buChar char="•"/>
            </a:pPr>
            <a:r>
              <a:rPr lang="en-US"/>
              <a:t>For example, the image classification task we set out to perform has four possible outputs as shown in </a:t>
            </a:r>
            <a:r>
              <a:rPr lang="en-US" b="1"/>
              <a:t>Figure </a:t>
            </a:r>
            <a:r>
              <a:rPr lang="en-US"/>
              <a:t>below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829056" y="0"/>
            <a:ext cx="10515600" cy="5294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b="1"/>
              <a:t>Arrangement of Neurons</a:t>
            </a:r>
            <a:endParaRPr b="1"/>
          </a:p>
        </p:txBody>
      </p:sp>
      <p:pic>
        <p:nvPicPr>
          <p:cNvPr id="119" name="Google Shape;119;p6" descr="http://cs231n.github.io/assets/cnn/cnn.jpeg"/>
          <p:cNvPicPr preferRelativeResize="0">
            <a:picLocks noGrp="1"/>
          </p:cNvPicPr>
          <p:nvPr>
            <p:ph type="body" idx="1"/>
          </p:nvPr>
        </p:nvPicPr>
        <p:blipFill rotWithShape="1">
          <a:blip r:embed="rId3">
            <a:alphaModFix/>
          </a:blip>
          <a:srcRect/>
          <a:stretch/>
        </p:blipFill>
        <p:spPr>
          <a:xfrm>
            <a:off x="390144" y="486393"/>
            <a:ext cx="11393424" cy="2722723"/>
          </a:xfrm>
          <a:prstGeom prst="rect">
            <a:avLst/>
          </a:prstGeom>
          <a:noFill/>
          <a:ln>
            <a:noFill/>
          </a:ln>
        </p:spPr>
      </p:pic>
      <p:sp>
        <p:nvSpPr>
          <p:cNvPr id="120" name="Google Shape;120;p6"/>
          <p:cNvSpPr/>
          <p:nvPr/>
        </p:nvSpPr>
        <p:spPr>
          <a:xfrm>
            <a:off x="0" y="3209116"/>
            <a:ext cx="12063984" cy="364888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 ConvNet arranges its neurons in three dimensions (width, height, depth), as visualized in one of the layers. </a:t>
            </a:r>
            <a:endParaRPr sz="24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7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Every layer of a ConvNet transforms the 3D input volume to a 3D output volume of neuron activations. </a:t>
            </a:r>
            <a:endParaRPr sz="24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7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In this example, the red input layer holds the image, so its width and height would be the dimensions of the image, and the depth would be 3 (Red, Green, Blue channels).</a:t>
            </a:r>
            <a:endParaRPr sz="2000" b="0" i="0" u="none" strike="noStrike" cap="none">
              <a:solidFill>
                <a:schemeClr val="dk1"/>
              </a:solidFill>
              <a:latin typeface="Arial"/>
              <a:ea typeface="Arial"/>
              <a:cs typeface="Arial"/>
              <a:sym typeface="Arial"/>
            </a:endParaRPr>
          </a:p>
          <a:p>
            <a:pPr marL="342900" marR="0" lvl="0" indent="-342900" algn="just" rtl="0">
              <a:lnSpc>
                <a:spcPct val="107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 ConvNet is made up of Layers. Every Layer has a simple API: It transforms an input 3D volume to an output 3D volume with some differentiable function that may or may not have parameters.</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464" name="Google Shape;464;p60"/>
          <p:cNvPicPr preferRelativeResize="0">
            <a:picLocks noGrp="1"/>
          </p:cNvPicPr>
          <p:nvPr>
            <p:ph type="body" idx="1"/>
          </p:nvPr>
        </p:nvPicPr>
        <p:blipFill rotWithShape="1">
          <a:blip r:embed="rId3">
            <a:alphaModFix/>
          </a:blip>
          <a:srcRect/>
          <a:stretch/>
        </p:blipFill>
        <p:spPr>
          <a:xfrm>
            <a:off x="292608" y="228600"/>
            <a:ext cx="11731752" cy="3721609"/>
          </a:xfrm>
          <a:prstGeom prst="rect">
            <a:avLst/>
          </a:prstGeom>
          <a:noFill/>
          <a:ln>
            <a:noFill/>
          </a:ln>
        </p:spPr>
      </p:pic>
      <p:sp>
        <p:nvSpPr>
          <p:cNvPr id="465" name="Google Shape;465;p60"/>
          <p:cNvSpPr/>
          <p:nvPr/>
        </p:nvSpPr>
        <p:spPr>
          <a:xfrm>
            <a:off x="2746248" y="3846499"/>
            <a:ext cx="6096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Figure 14: Fully Connected Layer -each node is connected to every other node in the adjacent layer</a:t>
            </a:r>
            <a:endParaRPr sz="1800" b="1">
              <a:solidFill>
                <a:schemeClr val="dk1"/>
              </a:solidFill>
              <a:latin typeface="Arial"/>
              <a:ea typeface="Arial"/>
              <a:cs typeface="Arial"/>
              <a:sym typeface="Arial"/>
            </a:endParaRPr>
          </a:p>
        </p:txBody>
      </p:sp>
      <p:sp>
        <p:nvSpPr>
          <p:cNvPr id="466" name="Google Shape;466;p60"/>
          <p:cNvSpPr/>
          <p:nvPr/>
        </p:nvSpPr>
        <p:spPr>
          <a:xfrm>
            <a:off x="185928" y="4627525"/>
            <a:ext cx="11929872" cy="224676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The sum of output probabilities from the Fully Connected Layer is 1. </a:t>
            </a:r>
            <a:endParaRPr sz="2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This is ensured by using the </a:t>
            </a:r>
            <a:r>
              <a:rPr lang="en-US" sz="28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Softmax</a:t>
            </a:r>
            <a:r>
              <a:rPr lang="en-US" sz="2800">
                <a:solidFill>
                  <a:schemeClr val="dk1"/>
                </a:solidFill>
                <a:latin typeface="Arial"/>
                <a:ea typeface="Arial"/>
                <a:cs typeface="Arial"/>
                <a:sym typeface="Arial"/>
              </a:rPr>
              <a:t> as the activation function in the output layer of the Fully Connected Layer. </a:t>
            </a:r>
            <a:endParaRPr sz="2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The Softmax function takes a vector of arbitrary real-valued scores and squashes it to a vector of values between zero and one that sum to one.</a:t>
            </a:r>
            <a:endParaRPr sz="2800">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u="sng">
                <a:solidFill>
                  <a:schemeClr val="hlink"/>
                </a:solidFill>
                <a:hlinkClick r:id="rId3"/>
              </a:rPr>
              <a:t>Softmax function</a:t>
            </a:r>
            <a:endParaRPr b="1"/>
          </a:p>
        </p:txBody>
      </p:sp>
      <p:sp>
        <p:nvSpPr>
          <p:cNvPr id="472" name="Google Shape;472;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classification tasks, we generally use a </a:t>
            </a:r>
            <a:r>
              <a:rPr lang="en-US" u="sng">
                <a:solidFill>
                  <a:schemeClr val="hlink"/>
                </a:solidFill>
                <a:hlinkClick r:id="rId3"/>
              </a:rPr>
              <a:t>Softmax function</a:t>
            </a:r>
            <a:r>
              <a:rPr lang="en-US"/>
              <a:t> as the Activation Function in the Output layer of the Multi Layer Perceptron to ensure that the outputs are probabilities and they add up to 1. The Softmax function takes a vector of arbitrary real-valued scores and squashes it to a vector of values between zero and one that sum to one. So, in this case,</a:t>
            </a:r>
            <a:endParaRPr/>
          </a:p>
          <a:p>
            <a:pPr marL="228600" lvl="0" indent="-228600" algn="l" rtl="0">
              <a:lnSpc>
                <a:spcPct val="90000"/>
              </a:lnSpc>
              <a:spcBef>
                <a:spcPts val="1000"/>
              </a:spcBef>
              <a:spcAft>
                <a:spcPts val="0"/>
              </a:spcAft>
              <a:buClr>
                <a:schemeClr val="dk1"/>
              </a:buClr>
              <a:buSzPts val="2800"/>
              <a:buChar char="•"/>
            </a:pPr>
            <a:r>
              <a:rPr lang="en-US"/>
              <a:t>Probability (Pass) + Probability (Fail) = 1</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2"/>
          <p:cNvSpPr txBox="1">
            <a:spLocks noGrp="1"/>
          </p:cNvSpPr>
          <p:nvPr>
            <p:ph type="title"/>
          </p:nvPr>
        </p:nvSpPr>
        <p:spPr>
          <a:xfrm>
            <a:off x="0" y="365125"/>
            <a:ext cx="121158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Arial"/>
              <a:buNone/>
            </a:pPr>
            <a:r>
              <a:rPr lang="en-US" sz="3600" b="1"/>
              <a:t>Case Study-Putting it all together – Training using Backpropagation</a:t>
            </a:r>
            <a:br>
              <a:rPr lang="en-US" sz="3600" b="1"/>
            </a:br>
            <a:endParaRPr sz="3600" b="1"/>
          </a:p>
        </p:txBody>
      </p:sp>
      <p:sp>
        <p:nvSpPr>
          <p:cNvPr id="478" name="Google Shape;478;p62"/>
          <p:cNvSpPr txBox="1">
            <a:spLocks noGrp="1"/>
          </p:cNvSpPr>
          <p:nvPr>
            <p:ph type="body" idx="1"/>
          </p:nvPr>
        </p:nvSpPr>
        <p:spPr>
          <a:xfrm>
            <a:off x="118872" y="1825625"/>
            <a:ext cx="11234928"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As discussed above, the Convolution + Pooling layers act as Feature Extractors from the input image while Fully Connected layer acts as a classifier.</a:t>
            </a:r>
            <a:endParaRPr/>
          </a:p>
          <a:p>
            <a:pPr marL="228600" lvl="0" indent="-228600" algn="l" rtl="0">
              <a:lnSpc>
                <a:spcPct val="90000"/>
              </a:lnSpc>
              <a:spcBef>
                <a:spcPts val="1000"/>
              </a:spcBef>
              <a:spcAft>
                <a:spcPts val="0"/>
              </a:spcAft>
              <a:buClr>
                <a:schemeClr val="dk1"/>
              </a:buClr>
              <a:buSzPts val="2800"/>
              <a:buChar char="•"/>
            </a:pPr>
            <a:r>
              <a:rPr lang="en-US"/>
              <a:t>Note that in </a:t>
            </a:r>
            <a:r>
              <a:rPr lang="en-US" b="1"/>
              <a:t>Figure 15</a:t>
            </a:r>
            <a:r>
              <a:rPr lang="en-US"/>
              <a:t> below, since the input image is a boat, the target probability is 1 for Boat class and 0 for other three classes, i.e.</a:t>
            </a:r>
            <a:endParaRPr/>
          </a:p>
          <a:p>
            <a:pPr marL="228600" lvl="0" indent="-228600" algn="l" rtl="0">
              <a:lnSpc>
                <a:spcPct val="90000"/>
              </a:lnSpc>
              <a:spcBef>
                <a:spcPts val="1000"/>
              </a:spcBef>
              <a:spcAft>
                <a:spcPts val="0"/>
              </a:spcAft>
              <a:buClr>
                <a:schemeClr val="dk1"/>
              </a:buClr>
              <a:buSzPts val="2800"/>
              <a:buChar char="•"/>
            </a:pPr>
            <a:r>
              <a:rPr lang="en-US"/>
              <a:t>Input Image = Boat</a:t>
            </a:r>
            <a:endParaRPr/>
          </a:p>
          <a:p>
            <a:pPr marL="228600" lvl="0" indent="-228600" algn="l" rtl="0">
              <a:lnSpc>
                <a:spcPct val="90000"/>
              </a:lnSpc>
              <a:spcBef>
                <a:spcPts val="1000"/>
              </a:spcBef>
              <a:spcAft>
                <a:spcPts val="0"/>
              </a:spcAft>
              <a:buClr>
                <a:schemeClr val="dk1"/>
              </a:buClr>
              <a:buSzPts val="2800"/>
              <a:buChar char="•"/>
            </a:pPr>
            <a:r>
              <a:rPr lang="en-US"/>
              <a:t>Target Vector = [0, 0, 1, 0]</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3"/>
          <p:cNvSpPr txBox="1">
            <a:spLocks noGrp="1"/>
          </p:cNvSpPr>
          <p:nvPr>
            <p:ph type="title"/>
          </p:nvPr>
        </p:nvSpPr>
        <p:spPr>
          <a:xfrm>
            <a:off x="484632" y="359970"/>
            <a:ext cx="11923776" cy="4379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Arial"/>
              <a:buNone/>
            </a:pPr>
            <a:r>
              <a:rPr lang="en-US" sz="3200" b="1"/>
              <a:t>Case Study-Putting it all together – Training using Backpropagation</a:t>
            </a:r>
            <a:br>
              <a:rPr lang="en-US" sz="3200" b="1"/>
            </a:br>
            <a:endParaRPr sz="3200"/>
          </a:p>
        </p:txBody>
      </p:sp>
      <p:sp>
        <p:nvSpPr>
          <p:cNvPr id="484" name="Google Shape;484;p63"/>
          <p:cNvSpPr/>
          <p:nvPr/>
        </p:nvSpPr>
        <p:spPr>
          <a:xfrm>
            <a:off x="0" y="43934"/>
            <a:ext cx="312906"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endParaRPr sz="500" b="1" i="0" u="none" strike="noStrike" cap="none">
              <a:solidFill>
                <a:schemeClr val="dk1"/>
              </a:solidFill>
              <a:latin typeface="Arial"/>
              <a:ea typeface="Arial"/>
              <a:cs typeface="Arial"/>
              <a:sym typeface="Arial"/>
            </a:endParaRPr>
          </a:p>
        </p:txBody>
      </p:sp>
      <p:pic>
        <p:nvPicPr>
          <p:cNvPr id="485" name="Google Shape;485;p63" descr="Screen Shot 2016-08-07 at 9.15.21 PM.png"/>
          <p:cNvPicPr preferRelativeResize="0">
            <a:picLocks noGrp="1"/>
          </p:cNvPicPr>
          <p:nvPr>
            <p:ph type="body" idx="1"/>
          </p:nvPr>
        </p:nvPicPr>
        <p:blipFill rotWithShape="1">
          <a:blip r:embed="rId3">
            <a:alphaModFix/>
          </a:blip>
          <a:srcRect/>
          <a:stretch/>
        </p:blipFill>
        <p:spPr>
          <a:xfrm>
            <a:off x="51815" y="797930"/>
            <a:ext cx="12088368" cy="5018934"/>
          </a:xfrm>
          <a:prstGeom prst="rect">
            <a:avLst/>
          </a:prstGeom>
          <a:noFill/>
          <a:ln>
            <a:noFill/>
          </a:ln>
        </p:spPr>
      </p:pic>
      <p:sp>
        <p:nvSpPr>
          <p:cNvPr id="486" name="Google Shape;486;p63"/>
          <p:cNvSpPr/>
          <p:nvPr/>
        </p:nvSpPr>
        <p:spPr>
          <a:xfrm>
            <a:off x="3983010" y="6016862"/>
            <a:ext cx="318356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Figure 15: Training the ConvNet</a:t>
            </a:r>
            <a:endParaRPr sz="1800" b="1">
              <a:solidFill>
                <a:schemeClr val="dk1"/>
              </a:solidFill>
              <a:latin typeface="Arial"/>
              <a:ea typeface="Arial"/>
              <a:cs typeface="Arial"/>
              <a:sym typeface="Arial"/>
            </a:endParaRPr>
          </a:p>
        </p:txBody>
      </p:sp>
      <p:sp>
        <p:nvSpPr>
          <p:cNvPr id="487" name="Google Shape;487;p63"/>
          <p:cNvSpPr/>
          <p:nvPr/>
        </p:nvSpPr>
        <p:spPr>
          <a:xfrm>
            <a:off x="2721189" y="6262862"/>
            <a:ext cx="674962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https://ujjwalkarn.me/2016/08/11/intuitive-explanation-convnets/</a:t>
            </a:r>
            <a:endParaRPr sz="1800" b="1">
              <a:solidFill>
                <a:schemeClr val="dk1"/>
              </a:solidFill>
              <a:latin typeface="Arial"/>
              <a:ea typeface="Arial"/>
              <a:cs typeface="Arial"/>
              <a:sym typeface="Arial"/>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Softmax</a:t>
            </a:r>
            <a:endParaRPr/>
          </a:p>
        </p:txBody>
      </p:sp>
      <p:sp>
        <p:nvSpPr>
          <p:cNvPr id="493" name="Google Shape;493;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As the name suggests, in softmax classification we replace the sigmoid logistic function by the so-called softmax function φ:</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494" name="Google Shape;494;p64"/>
          <p:cNvPicPr preferRelativeResize="0"/>
          <p:nvPr/>
        </p:nvPicPr>
        <p:blipFill rotWithShape="1">
          <a:blip r:embed="rId3">
            <a:alphaModFix/>
          </a:blip>
          <a:srcRect/>
          <a:stretch/>
        </p:blipFill>
        <p:spPr>
          <a:xfrm>
            <a:off x="2059209" y="2624094"/>
            <a:ext cx="7012877" cy="2218825"/>
          </a:xfrm>
          <a:prstGeom prst="rect">
            <a:avLst/>
          </a:prstGeom>
          <a:noFill/>
          <a:ln>
            <a:noFill/>
          </a:ln>
        </p:spPr>
      </p:pic>
      <p:sp>
        <p:nvSpPr>
          <p:cNvPr id="495" name="Google Shape;495;p64"/>
          <p:cNvSpPr/>
          <p:nvPr/>
        </p:nvSpPr>
        <p:spPr>
          <a:xfrm>
            <a:off x="3846427" y="4583112"/>
            <a:ext cx="34384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where we define the net input z as</a:t>
            </a:r>
            <a:endParaRPr sz="1800">
              <a:solidFill>
                <a:schemeClr val="dk1"/>
              </a:solidFill>
              <a:latin typeface="Arial"/>
              <a:ea typeface="Arial"/>
              <a:cs typeface="Arial"/>
              <a:sym typeface="Arial"/>
            </a:endParaRPr>
          </a:p>
        </p:txBody>
      </p:sp>
      <p:pic>
        <p:nvPicPr>
          <p:cNvPr id="496" name="Google Shape;496;p64"/>
          <p:cNvPicPr preferRelativeResize="0"/>
          <p:nvPr/>
        </p:nvPicPr>
        <p:blipFill rotWithShape="1">
          <a:blip r:embed="rId4">
            <a:alphaModFix/>
          </a:blip>
          <a:srcRect/>
          <a:stretch/>
        </p:blipFill>
        <p:spPr>
          <a:xfrm>
            <a:off x="1830323" y="5102353"/>
            <a:ext cx="7470648" cy="139397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t>
            </a:r>
            <a:r>
              <a:rPr lang="en-US" i="1"/>
              <a:t>w</a:t>
            </a:r>
            <a:r>
              <a:rPr lang="en-US"/>
              <a:t> is the weight vector, </a:t>
            </a:r>
            <a:r>
              <a:rPr lang="en-US" i="1"/>
              <a:t>x</a:t>
            </a:r>
            <a:r>
              <a:rPr lang="en-US"/>
              <a:t> is the feature vector of 1 training sample, and </a:t>
            </a:r>
            <a:r>
              <a:rPr lang="en-US" i="1"/>
              <a:t>w</a:t>
            </a:r>
            <a:r>
              <a:rPr lang="en-US" i="1" baseline="-25000"/>
              <a:t>0</a:t>
            </a:r>
            <a:r>
              <a:rPr lang="en-US"/>
              <a:t> is the bias unit.)</a:t>
            </a:r>
            <a:br>
              <a:rPr lang="en-US"/>
            </a:br>
            <a:r>
              <a:rPr lang="en-US"/>
              <a:t>Now, this softmax function computes the probability that this training sample x</a:t>
            </a:r>
            <a:r>
              <a:rPr lang="en-US" baseline="30000"/>
              <a:t>(i)</a:t>
            </a:r>
            <a:r>
              <a:rPr lang="en-US"/>
              <a:t> belongs to class </a:t>
            </a:r>
            <a:r>
              <a:rPr lang="en-US" i="1"/>
              <a:t>j</a:t>
            </a:r>
            <a:r>
              <a:rPr lang="en-US"/>
              <a:t> given the weight and net input z</a:t>
            </a:r>
            <a:r>
              <a:rPr lang="en-US" baseline="30000"/>
              <a:t>(i)</a:t>
            </a:r>
            <a:r>
              <a:rPr lang="en-US"/>
              <a:t>. So, we compute the probability </a:t>
            </a:r>
            <a:r>
              <a:rPr lang="en-US" i="1"/>
              <a:t>p(y = j | x</a:t>
            </a:r>
            <a:r>
              <a:rPr lang="en-US" i="1" baseline="30000"/>
              <a:t>(i)</a:t>
            </a:r>
            <a:r>
              <a:rPr lang="en-US" i="1"/>
              <a:t>; w</a:t>
            </a:r>
            <a:r>
              <a:rPr lang="en-US" i="1" baseline="-25000"/>
              <a:t>j</a:t>
            </a:r>
            <a:r>
              <a:rPr lang="en-US" i="1"/>
              <a:t>)</a:t>
            </a:r>
            <a:r>
              <a:rPr lang="en-US"/>
              <a:t> for each class label in </a:t>
            </a:r>
            <a:r>
              <a:rPr lang="en-US" i="1"/>
              <a:t>j = 1, …, k</a:t>
            </a:r>
            <a:r>
              <a:rPr lang="en-US"/>
              <a:t>. Note the normalization term in the denominator which causes these class probabilities to sum up to one.</a:t>
            </a:r>
            <a:endParaRPr/>
          </a:p>
          <a:p>
            <a:pPr marL="228600" lvl="0" indent="-228600" algn="l" rtl="0">
              <a:lnSpc>
                <a:spcPct val="90000"/>
              </a:lnSpc>
              <a:spcBef>
                <a:spcPts val="1000"/>
              </a:spcBef>
              <a:spcAft>
                <a:spcPts val="0"/>
              </a:spcAft>
              <a:buClr>
                <a:schemeClr val="dk1"/>
              </a:buClr>
              <a:buSzPts val="2800"/>
              <a:buChar char="•"/>
            </a:pPr>
            <a:r>
              <a:rPr lang="en-US"/>
              <a:t>To illustrate the concept of softmax, let us walk through a concrete example. Let’s assume we have a training set consisting of 4 samples from 3 different classes (0, 1, and 2)</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Case Study-Putting it all together – Training using Backpropagation</a:t>
            </a:r>
            <a:br>
              <a:rPr lang="en-US" b="1"/>
            </a:br>
            <a:endParaRPr/>
          </a:p>
        </p:txBody>
      </p:sp>
      <p:sp>
        <p:nvSpPr>
          <p:cNvPr id="508" name="Google Shape;508;p66"/>
          <p:cNvSpPr txBox="1">
            <a:spLocks noGrp="1"/>
          </p:cNvSpPr>
          <p:nvPr>
            <p:ph type="body" idx="1"/>
          </p:nvPr>
        </p:nvSpPr>
        <p:spPr>
          <a:xfrm>
            <a:off x="164592" y="1225296"/>
            <a:ext cx="11189208" cy="5449824"/>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The overall training process of the Convolution Network may be summarized as below:</a:t>
            </a:r>
            <a:endParaRPr/>
          </a:p>
          <a:p>
            <a:pPr marL="228600" lvl="0" indent="-228600" algn="l" rtl="0">
              <a:lnSpc>
                <a:spcPct val="90000"/>
              </a:lnSpc>
              <a:spcBef>
                <a:spcPts val="1000"/>
              </a:spcBef>
              <a:spcAft>
                <a:spcPts val="0"/>
              </a:spcAft>
              <a:buClr>
                <a:schemeClr val="dk1"/>
              </a:buClr>
              <a:buSzPts val="2800"/>
              <a:buChar char="•"/>
            </a:pPr>
            <a:r>
              <a:rPr lang="en-US" b="1"/>
              <a:t>Step1:</a:t>
            </a:r>
            <a:r>
              <a:rPr lang="en-US"/>
              <a:t> We initialize all filters and parameters / weights with random values</a:t>
            </a:r>
            <a:endParaRPr/>
          </a:p>
          <a:p>
            <a:pPr marL="228600" lvl="0" indent="-228600" algn="l" rtl="0">
              <a:lnSpc>
                <a:spcPct val="90000"/>
              </a:lnSpc>
              <a:spcBef>
                <a:spcPts val="1000"/>
              </a:spcBef>
              <a:spcAft>
                <a:spcPts val="0"/>
              </a:spcAft>
              <a:buClr>
                <a:schemeClr val="dk1"/>
              </a:buClr>
              <a:buSzPts val="2800"/>
              <a:buChar char="•"/>
            </a:pPr>
            <a:r>
              <a:rPr lang="en-US" b="1"/>
              <a:t>Step2: </a:t>
            </a:r>
            <a:r>
              <a:rPr lang="en-US"/>
              <a:t>The network takes a training image as input, goes through the forward propagation step (convolution, ReLU and pooling operations along with forward propagation in the Fully Connected layer) and finds the output probabilities for each class. </a:t>
            </a:r>
            <a:endParaRPr/>
          </a:p>
          <a:p>
            <a:pPr marL="685800" lvl="1" indent="-228600" algn="l" rtl="0">
              <a:lnSpc>
                <a:spcPct val="90000"/>
              </a:lnSpc>
              <a:spcBef>
                <a:spcPts val="500"/>
              </a:spcBef>
              <a:spcAft>
                <a:spcPts val="0"/>
              </a:spcAft>
              <a:buClr>
                <a:schemeClr val="dk1"/>
              </a:buClr>
              <a:buSzPts val="2400"/>
              <a:buChar char="•"/>
            </a:pPr>
            <a:r>
              <a:rPr lang="en-US"/>
              <a:t>Lets say the output probabilities for the boat image above are [0.2, 0.4, 0.1, 0.3]</a:t>
            </a:r>
            <a:endParaRPr/>
          </a:p>
          <a:p>
            <a:pPr marL="685800" lvl="1" indent="-228600" algn="l" rtl="0">
              <a:lnSpc>
                <a:spcPct val="90000"/>
              </a:lnSpc>
              <a:spcBef>
                <a:spcPts val="500"/>
              </a:spcBef>
              <a:spcAft>
                <a:spcPts val="0"/>
              </a:spcAft>
              <a:buClr>
                <a:schemeClr val="dk1"/>
              </a:buClr>
              <a:buSzPts val="2400"/>
              <a:buChar char="•"/>
            </a:pPr>
            <a:r>
              <a:rPr lang="en-US"/>
              <a:t>Since weights are randomly assigned for the first training example, output probabilities are also random.</a:t>
            </a:r>
            <a:endParaRPr/>
          </a:p>
          <a:p>
            <a:pPr marL="228600" lvl="0" indent="-228600" algn="l" rtl="0">
              <a:lnSpc>
                <a:spcPct val="90000"/>
              </a:lnSpc>
              <a:spcBef>
                <a:spcPts val="1000"/>
              </a:spcBef>
              <a:spcAft>
                <a:spcPts val="0"/>
              </a:spcAft>
              <a:buClr>
                <a:schemeClr val="dk1"/>
              </a:buClr>
              <a:buSzPts val="2800"/>
              <a:buChar char="•"/>
            </a:pPr>
            <a:r>
              <a:rPr lang="en-US" b="1"/>
              <a:t>Step3:</a:t>
            </a:r>
            <a:r>
              <a:rPr lang="en-US"/>
              <a:t> Calculate the total error at the output layer (summation over all 4 classes) </a:t>
            </a:r>
            <a:endParaRPr/>
          </a:p>
          <a:p>
            <a:pPr marL="685800" lvl="1" indent="-228600" algn="l" rtl="0">
              <a:lnSpc>
                <a:spcPct val="90000"/>
              </a:lnSpc>
              <a:spcBef>
                <a:spcPts val="500"/>
              </a:spcBef>
              <a:spcAft>
                <a:spcPts val="0"/>
              </a:spcAft>
              <a:buClr>
                <a:schemeClr val="dk1"/>
              </a:buClr>
              <a:buSzPts val="2400"/>
              <a:buChar char="•"/>
            </a:pPr>
            <a:r>
              <a:rPr lang="en-US"/>
              <a:t> </a:t>
            </a:r>
            <a:r>
              <a:rPr lang="en-US" b="1"/>
              <a:t>Total Error = ∑  ½ (target probability – output probability) ²</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b="1"/>
              <a:t>Case Study-Putting it all together – Training using Backpropagation</a:t>
            </a:r>
            <a:br>
              <a:rPr lang="en-US" b="1"/>
            </a:br>
            <a:endParaRPr/>
          </a:p>
        </p:txBody>
      </p:sp>
      <p:sp>
        <p:nvSpPr>
          <p:cNvPr id="514" name="Google Shape;514;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b="1"/>
              <a:t>Step4:</a:t>
            </a:r>
            <a:r>
              <a:rPr lang="en-US"/>
              <a:t> Use Backpropagation to calculate the </a:t>
            </a:r>
            <a:r>
              <a:rPr lang="en-US" i="1"/>
              <a:t>gradients</a:t>
            </a:r>
            <a:r>
              <a:rPr lang="en-US"/>
              <a:t> of the error with respect to all weights in the network and use </a:t>
            </a:r>
            <a:r>
              <a:rPr lang="en-US" i="1"/>
              <a:t>gradient descent</a:t>
            </a:r>
            <a:r>
              <a:rPr lang="en-US"/>
              <a:t> to update all filter values / weights and parameter values to minimize the output error. </a:t>
            </a:r>
            <a:endParaRPr/>
          </a:p>
          <a:p>
            <a:pPr marL="685800" lvl="1" indent="-228600" algn="l" rtl="0">
              <a:lnSpc>
                <a:spcPct val="90000"/>
              </a:lnSpc>
              <a:spcBef>
                <a:spcPts val="500"/>
              </a:spcBef>
              <a:spcAft>
                <a:spcPts val="0"/>
              </a:spcAft>
              <a:buClr>
                <a:schemeClr val="dk1"/>
              </a:buClr>
              <a:buSzPct val="100000"/>
              <a:buChar char="•"/>
            </a:pPr>
            <a:r>
              <a:rPr lang="en-US"/>
              <a:t>The weights are adjusted in proportion to their contribution to the total error.</a:t>
            </a:r>
            <a:endParaRPr/>
          </a:p>
          <a:p>
            <a:pPr marL="685800" lvl="1" indent="-228600" algn="l" rtl="0">
              <a:lnSpc>
                <a:spcPct val="90000"/>
              </a:lnSpc>
              <a:spcBef>
                <a:spcPts val="500"/>
              </a:spcBef>
              <a:spcAft>
                <a:spcPts val="0"/>
              </a:spcAft>
              <a:buClr>
                <a:schemeClr val="dk1"/>
              </a:buClr>
              <a:buSzPct val="100000"/>
              <a:buChar char="•"/>
            </a:pPr>
            <a:r>
              <a:rPr lang="en-US"/>
              <a:t>When the same image is input again, output probabilities might now be [0.1, 0.1, 0.7, 0.1], which is closer to the target vector [0, 0, 1, 0].</a:t>
            </a:r>
            <a:endParaRPr/>
          </a:p>
          <a:p>
            <a:pPr marL="685800" lvl="1" indent="-228600" algn="l" rtl="0">
              <a:lnSpc>
                <a:spcPct val="90000"/>
              </a:lnSpc>
              <a:spcBef>
                <a:spcPts val="500"/>
              </a:spcBef>
              <a:spcAft>
                <a:spcPts val="0"/>
              </a:spcAft>
              <a:buClr>
                <a:schemeClr val="dk1"/>
              </a:buClr>
              <a:buSzPct val="100000"/>
              <a:buChar char="•"/>
            </a:pPr>
            <a:r>
              <a:rPr lang="en-US"/>
              <a:t>This means that the network has </a:t>
            </a:r>
            <a:r>
              <a:rPr lang="en-US" i="1"/>
              <a:t>learnt</a:t>
            </a:r>
            <a:r>
              <a:rPr lang="en-US"/>
              <a:t> to classify this particular image correctly by adjusting its weights / filters such that the output error is reduced.</a:t>
            </a:r>
            <a:endParaRPr/>
          </a:p>
          <a:p>
            <a:pPr marL="685800" lvl="1" indent="-228600" algn="l" rtl="0">
              <a:lnSpc>
                <a:spcPct val="90000"/>
              </a:lnSpc>
              <a:spcBef>
                <a:spcPts val="500"/>
              </a:spcBef>
              <a:spcAft>
                <a:spcPts val="0"/>
              </a:spcAft>
              <a:buClr>
                <a:schemeClr val="dk1"/>
              </a:buClr>
              <a:buSzPct val="100000"/>
              <a:buChar char="•"/>
            </a:pPr>
            <a:r>
              <a:rPr lang="en-US"/>
              <a:t>Parameters like number of filters, filter sizes, architecture of the network etc. have all been fixed before Step 1 and do not change during training process – only the values of the filter matrix and connection weights get updated.</a:t>
            </a:r>
            <a:endParaRPr/>
          </a:p>
          <a:p>
            <a:pPr marL="228600" lvl="0" indent="-228600" algn="l" rtl="0">
              <a:lnSpc>
                <a:spcPct val="90000"/>
              </a:lnSpc>
              <a:spcBef>
                <a:spcPts val="1000"/>
              </a:spcBef>
              <a:spcAft>
                <a:spcPts val="0"/>
              </a:spcAft>
              <a:buClr>
                <a:schemeClr val="dk1"/>
              </a:buClr>
              <a:buSzPct val="100000"/>
              <a:buChar char="•"/>
            </a:pPr>
            <a:r>
              <a:rPr lang="en-US" b="1"/>
              <a:t>Step5:</a:t>
            </a:r>
            <a:r>
              <a:rPr lang="en-US"/>
              <a:t> Repeat steps 2-4 with all images in the training set.</a:t>
            </a:r>
            <a:endParaRPr/>
          </a:p>
          <a:p>
            <a:pPr marL="228600" lvl="0" indent="-228600" algn="l" rtl="0">
              <a:lnSpc>
                <a:spcPct val="90000"/>
              </a:lnSpc>
              <a:spcBef>
                <a:spcPts val="1000"/>
              </a:spcBef>
              <a:spcAft>
                <a:spcPts val="0"/>
              </a:spcAft>
              <a:buClr>
                <a:schemeClr val="dk1"/>
              </a:buClr>
              <a:buSzPct val="100000"/>
              <a:buChar char="•"/>
            </a:pPr>
            <a:r>
              <a:rPr lang="en-US"/>
              <a:t>The above steps </a:t>
            </a:r>
            <a:r>
              <a:rPr lang="en-US" i="1"/>
              <a:t>train</a:t>
            </a:r>
            <a:r>
              <a:rPr lang="en-US"/>
              <a:t> the ConvNet – this essentially means that all the weights and parameters of the ConvNet have now been optimized to correctly classify images from the training set.</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Case Study-Putting it all together – Testing</a:t>
            </a:r>
            <a:endParaRPr/>
          </a:p>
        </p:txBody>
      </p:sp>
      <p:sp>
        <p:nvSpPr>
          <p:cNvPr id="520" name="Google Shape;520;p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When a new (unseen) image is input into the ConvNet, the network would go through the forward propagation step and output a probability for each class (for a new image, the output probabilities are calculated using the weights which have been optimized to correctly classify all the previous training examples).</a:t>
            </a:r>
            <a:endParaRPr/>
          </a:p>
          <a:p>
            <a:pPr marL="228600" lvl="0" indent="-228600" algn="l" rtl="0">
              <a:lnSpc>
                <a:spcPct val="90000"/>
              </a:lnSpc>
              <a:spcBef>
                <a:spcPts val="1000"/>
              </a:spcBef>
              <a:spcAft>
                <a:spcPts val="0"/>
              </a:spcAft>
              <a:buClr>
                <a:schemeClr val="dk1"/>
              </a:buClr>
              <a:buSzPts val="2800"/>
              <a:buChar char="•"/>
            </a:pPr>
            <a:r>
              <a:rPr lang="en-US"/>
              <a:t> If our training set is large enough, the network will (hopefully) generalize well to new images and classify them into correct categories.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Visualizing Convolutional Neural Networks</a:t>
            </a:r>
            <a:br>
              <a:rPr lang="en-US" b="1"/>
            </a:br>
            <a:endParaRPr/>
          </a:p>
        </p:txBody>
      </p:sp>
      <p:sp>
        <p:nvSpPr>
          <p:cNvPr id="526" name="Google Shape;526;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Adam Harley</a:t>
            </a:r>
            <a:r>
              <a:rPr lang="en-US"/>
              <a:t> created amazing visualizations of a Convolutional Neural Network trained on the MNIST Database of handwritten digits . </a:t>
            </a:r>
            <a:endParaRPr/>
          </a:p>
          <a:p>
            <a:pPr marL="228600" lvl="0" indent="-228600" algn="l" rtl="0">
              <a:lnSpc>
                <a:spcPct val="90000"/>
              </a:lnSpc>
              <a:spcBef>
                <a:spcPts val="1000"/>
              </a:spcBef>
              <a:spcAft>
                <a:spcPts val="0"/>
              </a:spcAft>
              <a:buClr>
                <a:schemeClr val="dk1"/>
              </a:buClr>
              <a:buSzPts val="2800"/>
              <a:buChar char="•"/>
            </a:pPr>
            <a:r>
              <a:rPr lang="en-US"/>
              <a:t>We will see below how the network works for an input ‘8’. Note that the visualization in </a:t>
            </a:r>
            <a:r>
              <a:rPr lang="en-US" b="1"/>
              <a:t>Figure 18</a:t>
            </a:r>
            <a:r>
              <a:rPr lang="en-US"/>
              <a:t> does not show the ReLU operation separately.</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t>Example</a:t>
            </a:r>
            <a:endParaRPr b="1"/>
          </a:p>
        </p:txBody>
      </p:sp>
      <p:sp>
        <p:nvSpPr>
          <p:cNvPr id="126" name="Google Shape;126;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t>Imagine there’s an image of a bird, and you want to identify whether it’s really a bird or some other object. </a:t>
            </a:r>
            <a:endParaRPr/>
          </a:p>
          <a:p>
            <a:pPr marL="228600" lvl="0" indent="-228600" algn="l" rtl="0">
              <a:lnSpc>
                <a:spcPct val="90000"/>
              </a:lnSpc>
              <a:spcBef>
                <a:spcPts val="1000"/>
              </a:spcBef>
              <a:spcAft>
                <a:spcPts val="0"/>
              </a:spcAft>
              <a:buClr>
                <a:schemeClr val="dk1"/>
              </a:buClr>
              <a:buSzPct val="100000"/>
              <a:buChar char="•"/>
            </a:pPr>
            <a:r>
              <a:rPr lang="en-US"/>
              <a:t>The first thing you do is feed the pixels of the image in the form of arrays to the input layer of the neural network (multi-layer networks used to classify things). </a:t>
            </a:r>
            <a:endParaRPr/>
          </a:p>
          <a:p>
            <a:pPr marL="228600" lvl="0" indent="-228600" algn="l" rtl="0">
              <a:lnSpc>
                <a:spcPct val="90000"/>
              </a:lnSpc>
              <a:spcBef>
                <a:spcPts val="1000"/>
              </a:spcBef>
              <a:spcAft>
                <a:spcPts val="0"/>
              </a:spcAft>
              <a:buClr>
                <a:schemeClr val="dk1"/>
              </a:buClr>
              <a:buSzPct val="100000"/>
              <a:buChar char="•"/>
            </a:pPr>
            <a:r>
              <a:rPr lang="en-US"/>
              <a:t>The hidden layers carry out feature extraction by performing different calculations and manipulations. </a:t>
            </a:r>
            <a:endParaRPr/>
          </a:p>
          <a:p>
            <a:pPr marL="228600" lvl="0" indent="-228600" algn="l" rtl="0">
              <a:lnSpc>
                <a:spcPct val="90000"/>
              </a:lnSpc>
              <a:spcBef>
                <a:spcPts val="1000"/>
              </a:spcBef>
              <a:spcAft>
                <a:spcPts val="0"/>
              </a:spcAft>
              <a:buClr>
                <a:schemeClr val="dk1"/>
              </a:buClr>
              <a:buSzPct val="100000"/>
              <a:buChar char="•"/>
            </a:pPr>
            <a:r>
              <a:rPr lang="en-US"/>
              <a:t>There are multiple hidden layers like the convolution layer, the ReLU layer, and pooling layer, that perform feature extraction from the image.</a:t>
            </a:r>
            <a:endParaRPr/>
          </a:p>
          <a:p>
            <a:pPr marL="228600" lvl="0" indent="-228600" algn="l" rtl="0">
              <a:lnSpc>
                <a:spcPct val="90000"/>
              </a:lnSpc>
              <a:spcBef>
                <a:spcPts val="1000"/>
              </a:spcBef>
              <a:spcAft>
                <a:spcPts val="0"/>
              </a:spcAft>
              <a:buClr>
                <a:schemeClr val="dk1"/>
              </a:buClr>
              <a:buSzPct val="100000"/>
              <a:buChar char="•"/>
            </a:pPr>
            <a:r>
              <a:rPr lang="en-US"/>
              <a:t> Finally, there’s a fully connected layer that identifies the object in the image.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b="1"/>
              <a:t>Visualizing Convolutional Neural Networks</a:t>
            </a:r>
            <a:br>
              <a:rPr lang="en-US" b="1"/>
            </a:br>
            <a:endParaRPr/>
          </a:p>
        </p:txBody>
      </p:sp>
      <p:sp>
        <p:nvSpPr>
          <p:cNvPr id="532" name="Google Shape;532;p70"/>
          <p:cNvSpPr txBox="1">
            <a:spLocks noGrp="1"/>
          </p:cNvSpPr>
          <p:nvPr>
            <p:ph type="body" idx="1"/>
          </p:nvPr>
        </p:nvSpPr>
        <p:spPr>
          <a:xfrm>
            <a:off x="118872" y="1124712"/>
            <a:ext cx="11594592" cy="544068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input image contains 1024 pixels (32 x 32 image) and the first Convolution layer (Convolution Layer 1) is formed by convolution of six unique 5 × 5 (stride 1) filters with the input image. </a:t>
            </a:r>
            <a:endParaRPr/>
          </a:p>
          <a:p>
            <a:pPr marL="228600" lvl="0" indent="-228600" algn="l" rtl="0">
              <a:lnSpc>
                <a:spcPct val="90000"/>
              </a:lnSpc>
              <a:spcBef>
                <a:spcPts val="1000"/>
              </a:spcBef>
              <a:spcAft>
                <a:spcPts val="0"/>
              </a:spcAft>
              <a:buClr>
                <a:schemeClr val="dk1"/>
              </a:buClr>
              <a:buSzPts val="2800"/>
              <a:buChar char="•"/>
            </a:pPr>
            <a:r>
              <a:rPr lang="en-US"/>
              <a:t>As seen, using six different filters produces a feature map of depth six.</a:t>
            </a:r>
            <a:endParaRPr/>
          </a:p>
          <a:p>
            <a:pPr marL="228600" lvl="0" indent="-228600" algn="l" rtl="0">
              <a:lnSpc>
                <a:spcPct val="90000"/>
              </a:lnSpc>
              <a:spcBef>
                <a:spcPts val="1000"/>
              </a:spcBef>
              <a:spcAft>
                <a:spcPts val="0"/>
              </a:spcAft>
              <a:buClr>
                <a:schemeClr val="dk1"/>
              </a:buClr>
              <a:buSzPts val="2800"/>
              <a:buChar char="•"/>
            </a:pPr>
            <a:r>
              <a:rPr lang="en-US"/>
              <a:t>Convolutional Layer 1 is followed by Pooling Layer 1 that does 2 × 2 max pooling (with stride 2) separately over the six feature maps in Convolution Layer 1. </a:t>
            </a:r>
            <a:endParaRPr/>
          </a:p>
          <a:p>
            <a:pPr marL="228600" lvl="0" indent="-228600" algn="l" rtl="0">
              <a:lnSpc>
                <a:spcPct val="90000"/>
              </a:lnSpc>
              <a:spcBef>
                <a:spcPts val="1000"/>
              </a:spcBef>
              <a:spcAft>
                <a:spcPts val="0"/>
              </a:spcAft>
              <a:buClr>
                <a:schemeClr val="dk1"/>
              </a:buClr>
              <a:buSzPts val="2800"/>
              <a:buChar char="•"/>
            </a:pPr>
            <a:r>
              <a:rPr lang="en-US"/>
              <a:t>You can move your mouse pointer over any pixel in the Pooling Layer and observe the 2 x 2 grid it forms in the previous Convolution Layer (demonstrated in </a:t>
            </a:r>
            <a:r>
              <a:rPr lang="en-US" b="1"/>
              <a:t>Figure 19</a:t>
            </a:r>
            <a:r>
              <a:rPr lang="en-US"/>
              <a:t>).</a:t>
            </a:r>
            <a:endParaRPr/>
          </a:p>
          <a:p>
            <a:pPr marL="228600" lvl="0" indent="-228600" algn="l" rtl="0">
              <a:lnSpc>
                <a:spcPct val="90000"/>
              </a:lnSpc>
              <a:spcBef>
                <a:spcPts val="1000"/>
              </a:spcBef>
              <a:spcAft>
                <a:spcPts val="0"/>
              </a:spcAft>
              <a:buClr>
                <a:schemeClr val="dk1"/>
              </a:buClr>
              <a:buSzPts val="2800"/>
              <a:buChar char="•"/>
            </a:pPr>
            <a:r>
              <a:rPr lang="en-US"/>
              <a:t> You’ll notice that the pixel having the maximum value (the brightest one) in the 2 x 2 grid makes it to the Pooling layer.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538" name="Google Shape;538;p71"/>
          <p:cNvPicPr preferRelativeResize="0">
            <a:picLocks noGrp="1"/>
          </p:cNvPicPr>
          <p:nvPr>
            <p:ph type="body" idx="1"/>
          </p:nvPr>
        </p:nvPicPr>
        <p:blipFill rotWithShape="1">
          <a:blip r:embed="rId3">
            <a:alphaModFix/>
          </a:blip>
          <a:srcRect/>
          <a:stretch/>
        </p:blipFill>
        <p:spPr>
          <a:xfrm>
            <a:off x="73152" y="137160"/>
            <a:ext cx="12042648" cy="66293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sp>
        <p:nvSpPr>
          <p:cNvPr id="544" name="Google Shape;544;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a:t>Pooling Layer 1 is followed by sixteen 5 × 5 (stride 1) convolutional filters that perform the convolution operation. This is followed by Pooling Layer 2 that does 2 × 2 max pooling (with stride 2). These two layers use the same concepts as described above.</a:t>
            </a:r>
            <a:endParaRPr/>
          </a:p>
          <a:p>
            <a:pPr marL="228600" lvl="0" indent="-228600" algn="l" rtl="0">
              <a:lnSpc>
                <a:spcPct val="90000"/>
              </a:lnSpc>
              <a:spcBef>
                <a:spcPts val="1000"/>
              </a:spcBef>
              <a:spcAft>
                <a:spcPts val="0"/>
              </a:spcAft>
              <a:buClr>
                <a:schemeClr val="dk1"/>
              </a:buClr>
              <a:buSzPct val="100000"/>
              <a:buChar char="•"/>
            </a:pPr>
            <a:r>
              <a:rPr lang="en-US"/>
              <a:t>We then have three fully-connected (FC) layers. There are:</a:t>
            </a:r>
            <a:endParaRPr/>
          </a:p>
          <a:p>
            <a:pPr marL="228600" lvl="0" indent="-228600" algn="l" rtl="0">
              <a:lnSpc>
                <a:spcPct val="90000"/>
              </a:lnSpc>
              <a:spcBef>
                <a:spcPts val="1000"/>
              </a:spcBef>
              <a:spcAft>
                <a:spcPts val="0"/>
              </a:spcAft>
              <a:buClr>
                <a:schemeClr val="dk1"/>
              </a:buClr>
              <a:buSzPct val="100000"/>
              <a:buChar char="•"/>
            </a:pPr>
            <a:r>
              <a:rPr lang="en-US"/>
              <a:t>120 neurons in the first FC layer</a:t>
            </a:r>
            <a:endParaRPr/>
          </a:p>
          <a:p>
            <a:pPr marL="228600" lvl="0" indent="-228600" algn="l" rtl="0">
              <a:lnSpc>
                <a:spcPct val="90000"/>
              </a:lnSpc>
              <a:spcBef>
                <a:spcPts val="1000"/>
              </a:spcBef>
              <a:spcAft>
                <a:spcPts val="0"/>
              </a:spcAft>
              <a:buClr>
                <a:schemeClr val="dk1"/>
              </a:buClr>
              <a:buSzPct val="100000"/>
              <a:buChar char="•"/>
            </a:pPr>
            <a:r>
              <a:rPr lang="en-US"/>
              <a:t>100 neurons in the second FC layer</a:t>
            </a:r>
            <a:endParaRPr/>
          </a:p>
          <a:p>
            <a:pPr marL="228600" lvl="0" indent="-228600" algn="l" rtl="0">
              <a:lnSpc>
                <a:spcPct val="90000"/>
              </a:lnSpc>
              <a:spcBef>
                <a:spcPts val="1000"/>
              </a:spcBef>
              <a:spcAft>
                <a:spcPts val="0"/>
              </a:spcAft>
              <a:buClr>
                <a:schemeClr val="dk1"/>
              </a:buClr>
              <a:buSzPct val="100000"/>
              <a:buChar char="•"/>
            </a:pPr>
            <a:r>
              <a:rPr lang="en-US"/>
              <a:t>10 neurons in the third FC layer corresponding to the 10 digits – also called the Output layer</a:t>
            </a:r>
            <a:endParaRPr/>
          </a:p>
          <a:p>
            <a:pPr marL="228600" lvl="0" indent="-228600" algn="l" rtl="0">
              <a:lnSpc>
                <a:spcPct val="90000"/>
              </a:lnSpc>
              <a:spcBef>
                <a:spcPts val="1000"/>
              </a:spcBef>
              <a:spcAft>
                <a:spcPts val="0"/>
              </a:spcAft>
              <a:buClr>
                <a:schemeClr val="dk1"/>
              </a:buClr>
              <a:buSzPct val="100000"/>
              <a:buChar char="•"/>
            </a:pPr>
            <a:r>
              <a:rPr lang="en-US"/>
              <a:t>Notice how in </a:t>
            </a:r>
            <a:r>
              <a:rPr lang="en-US" b="1"/>
              <a:t>Figure 20</a:t>
            </a:r>
            <a:r>
              <a:rPr lang="en-US"/>
              <a:t>, each of the 10 nodes in the output layer are connected to all 100 nodes in the 2nd Fully Connected layer (hence the name Fully Connected).</a:t>
            </a:r>
            <a:endParaRPr/>
          </a:p>
          <a:p>
            <a:pPr marL="228600" lvl="0" indent="-228600" algn="l" rtl="0">
              <a:lnSpc>
                <a:spcPct val="90000"/>
              </a:lnSpc>
              <a:spcBef>
                <a:spcPts val="1000"/>
              </a:spcBef>
              <a:spcAft>
                <a:spcPts val="0"/>
              </a:spcAft>
              <a:buClr>
                <a:schemeClr val="dk1"/>
              </a:buClr>
              <a:buSzPct val="100000"/>
              <a:buChar char="•"/>
            </a:pPr>
            <a:r>
              <a:rPr lang="en-US"/>
              <a:t>Also, note how the only bright node in the Output Layer corresponds to ‘8’ – this means that the network correctly classifies our handwritten digit (brighter node denotes that the output from it is higher, i.e. 8 has the highest probability among all other digits).</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3"/>
          <p:cNvSpPr txBox="1">
            <a:spLocks noGrp="1"/>
          </p:cNvSpPr>
          <p:nvPr>
            <p:ph type="title"/>
          </p:nvPr>
        </p:nvSpPr>
        <p:spPr>
          <a:xfrm>
            <a:off x="838200" y="4413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551" name="Google Shape;551;p73"/>
          <p:cNvPicPr preferRelativeResize="0">
            <a:picLocks noGrp="1"/>
          </p:cNvPicPr>
          <p:nvPr>
            <p:ph type="body" idx="1"/>
          </p:nvPr>
        </p:nvPicPr>
        <p:blipFill rotWithShape="1">
          <a:blip r:embed="rId3">
            <a:alphaModFix/>
          </a:blip>
          <a:srcRect/>
          <a:stretch/>
        </p:blipFill>
        <p:spPr>
          <a:xfrm>
            <a:off x="152400" y="365125"/>
            <a:ext cx="11811000" cy="5915017"/>
          </a:xfrm>
          <a:prstGeom prst="rect">
            <a:avLst/>
          </a:prstGeom>
          <a:noFill/>
          <a:ln>
            <a:noFill/>
          </a:ln>
        </p:spPr>
      </p:pic>
      <p:sp>
        <p:nvSpPr>
          <p:cNvPr id="552" name="Google Shape;552;p73"/>
          <p:cNvSpPr/>
          <p:nvPr/>
        </p:nvSpPr>
        <p:spPr>
          <a:xfrm>
            <a:off x="2892737" y="6280142"/>
            <a:ext cx="56871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Figure 20: Visualizing the Filly Connected Layers. Source </a:t>
            </a:r>
            <a:endParaRPr sz="1800" b="1">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endParaRPr/>
          </a:p>
        </p:txBody>
      </p:sp>
      <p:pic>
        <p:nvPicPr>
          <p:cNvPr id="132" name="Google Shape;132;p8"/>
          <p:cNvPicPr preferRelativeResize="0">
            <a:picLocks noGrp="1"/>
          </p:cNvPicPr>
          <p:nvPr>
            <p:ph type="body" idx="1"/>
          </p:nvPr>
        </p:nvPicPr>
        <p:blipFill rotWithShape="1">
          <a:blip r:embed="rId3">
            <a:alphaModFix/>
          </a:blip>
          <a:srcRect l="-472" t="2312" r="472" b="6412"/>
          <a:stretch/>
        </p:blipFill>
        <p:spPr>
          <a:xfrm>
            <a:off x="0" y="152273"/>
            <a:ext cx="12192000" cy="67057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a:t>What is Convolutional Neural Network?</a:t>
            </a:r>
            <a:br>
              <a:rPr lang="en-US" b="1"/>
            </a:br>
            <a:endParaRPr b="1"/>
          </a:p>
        </p:txBody>
      </p:sp>
      <p:sp>
        <p:nvSpPr>
          <p:cNvPr id="138" name="Google Shape;138;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convolutional neural network is a </a:t>
            </a:r>
            <a:r>
              <a:rPr lang="en-US">
                <a:highlight>
                  <a:srgbClr val="00FF00"/>
                </a:highlight>
              </a:rPr>
              <a:t>feed-forward</a:t>
            </a:r>
            <a:r>
              <a:rPr lang="en-US"/>
              <a:t> neural network that is generally used to analyze visual images by processing data with </a:t>
            </a:r>
            <a:r>
              <a:rPr lang="en-US">
                <a:highlight>
                  <a:srgbClr val="00FF00"/>
                </a:highlight>
              </a:rPr>
              <a:t>grid-like topology.</a:t>
            </a:r>
            <a:r>
              <a:rPr lang="en-US"/>
              <a:t> It’s also known as a </a:t>
            </a:r>
            <a:r>
              <a:rPr lang="en-US">
                <a:highlight>
                  <a:srgbClr val="00FF00"/>
                </a:highlight>
              </a:rPr>
              <a:t>ConvNet</a:t>
            </a:r>
            <a:r>
              <a:rPr lang="en-US"/>
              <a:t>. A convolutional neural network is used to detect and classify objects in an image.</a:t>
            </a:r>
            <a:endParaRPr/>
          </a:p>
          <a:p>
            <a:pPr marL="228600" lvl="0" indent="-228600" algn="l" rtl="0">
              <a:lnSpc>
                <a:spcPct val="90000"/>
              </a:lnSpc>
              <a:spcBef>
                <a:spcPts val="1000"/>
              </a:spcBef>
              <a:spcAft>
                <a:spcPts val="0"/>
              </a:spcAft>
              <a:buClr>
                <a:schemeClr val="dk1"/>
              </a:buClr>
              <a:buSzPts val="2800"/>
              <a:buChar char="•"/>
            </a:pPr>
            <a:r>
              <a:rPr lang="en-US"/>
              <a:t>Below is a neural network that identifies two types of flowers: Orchid and Rose.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4798</Words>
  <Application>Microsoft Office PowerPoint</Application>
  <PresentationFormat>Widescreen</PresentationFormat>
  <Paragraphs>259</Paragraphs>
  <Slides>73</Slides>
  <Notes>73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Times New Roman</vt:lpstr>
      <vt:lpstr>Office Theme</vt:lpstr>
      <vt:lpstr>Convolutional Neural Network</vt:lpstr>
      <vt:lpstr>MLP vs CNN</vt:lpstr>
      <vt:lpstr>MLP</vt:lpstr>
      <vt:lpstr>Image Perspective</vt:lpstr>
      <vt:lpstr>PowerPoint Presentation</vt:lpstr>
      <vt:lpstr>Arrangement of Neurons</vt:lpstr>
      <vt:lpstr>Example</vt:lpstr>
      <vt:lpstr>PowerPoint Presentation</vt:lpstr>
      <vt:lpstr>What is Convolutional Neural Network? </vt:lpstr>
      <vt:lpstr>PowerPoint Presentation</vt:lpstr>
      <vt:lpstr>CNN Flow</vt:lpstr>
      <vt:lpstr>PowerPoint Presentation</vt:lpstr>
      <vt:lpstr>PowerPoint Presentation</vt:lpstr>
      <vt:lpstr>  </vt:lpstr>
      <vt:lpstr>PowerPoint Presentation</vt:lpstr>
      <vt:lpstr>PowerPoint Presentation</vt:lpstr>
      <vt:lpstr>PowerPoint Presentation</vt:lpstr>
      <vt:lpstr>PowerPoint Presentation</vt:lpstr>
      <vt:lpstr>Input Image</vt:lpstr>
      <vt:lpstr>Input Image</vt:lpstr>
      <vt:lpstr>Convolution Operation</vt:lpstr>
      <vt:lpstr>Convolution Operation</vt:lpstr>
      <vt:lpstr>Convolution Operation</vt:lpstr>
      <vt:lpstr>Convolutional Layer </vt:lpstr>
      <vt:lpstr>Convolution Layer </vt:lpstr>
      <vt:lpstr>PowerPoint Presentation</vt:lpstr>
      <vt:lpstr>Convolution</vt:lpstr>
      <vt:lpstr>Convolve</vt:lpstr>
      <vt:lpstr>PowerPoint Presentation</vt:lpstr>
      <vt:lpstr>Convolution Operation</vt:lpstr>
      <vt:lpstr>Stride</vt:lpstr>
      <vt:lpstr>Stride</vt:lpstr>
      <vt:lpstr>Stride</vt:lpstr>
      <vt:lpstr>Stride</vt:lpstr>
      <vt:lpstr>Padding</vt:lpstr>
      <vt:lpstr>Zero-Padding </vt:lpstr>
      <vt:lpstr>Padding</vt:lpstr>
      <vt:lpstr>PowerPoint Presentation</vt:lpstr>
      <vt:lpstr>PowerPoint Presentation</vt:lpstr>
      <vt:lpstr>Convolutional Layer</vt:lpstr>
      <vt:lpstr>Spatial arrangement-Hyper Parameter</vt:lpstr>
      <vt:lpstr>Feature or Activation Map</vt:lpstr>
      <vt:lpstr>Relu Activation </vt:lpstr>
      <vt:lpstr>PowerPoint Presentation</vt:lpstr>
      <vt:lpstr>PowerPoint Presentation</vt:lpstr>
      <vt:lpstr>PowerPoint Presentation</vt:lpstr>
      <vt:lpstr>PowerPoint Presentation</vt:lpstr>
      <vt:lpstr>Pooling Layer</vt:lpstr>
      <vt:lpstr>Max Pooling/Downsampling with CNNs </vt:lpstr>
      <vt:lpstr>PowerPoint Presentation</vt:lpstr>
      <vt:lpstr>Pooling</vt:lpstr>
      <vt:lpstr>PowerPoint Presentation</vt:lpstr>
      <vt:lpstr>The function of Pooling</vt:lpstr>
      <vt:lpstr>PowerPoint Presentation</vt:lpstr>
      <vt:lpstr>Overall Convolution, ReLU and Pooling work. </vt:lpstr>
      <vt:lpstr>Overall Convolution, ReLU and Pooling work. </vt:lpstr>
      <vt:lpstr>PowerPoint Presentation</vt:lpstr>
      <vt:lpstr>Fully connected Layer</vt:lpstr>
      <vt:lpstr>Fully Connected Layer </vt:lpstr>
      <vt:lpstr>PowerPoint Presentation</vt:lpstr>
      <vt:lpstr>Softmax function</vt:lpstr>
      <vt:lpstr>Case Study-Putting it all together – Training using Backpropagation </vt:lpstr>
      <vt:lpstr>Case Study-Putting it all together – Training using Backpropagation </vt:lpstr>
      <vt:lpstr>Softmax</vt:lpstr>
      <vt:lpstr>PowerPoint Presentation</vt:lpstr>
      <vt:lpstr>Case Study-Putting it all together – Training using Backpropagation </vt:lpstr>
      <vt:lpstr>Case Study-Putting it all together – Training using Backpropagation </vt:lpstr>
      <vt:lpstr>Case Study-Putting it all together – Testing</vt:lpstr>
      <vt:lpstr>Visualizing Convolutional Neural Networks </vt:lpstr>
      <vt:lpstr>Visualizing Convolutional Neural Networks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dc:title>
  <dc:creator>Windows User</dc:creator>
  <cp:lastModifiedBy>Kshitij Darwhekar</cp:lastModifiedBy>
  <cp:revision>2</cp:revision>
  <dcterms:created xsi:type="dcterms:W3CDTF">2019-09-02T16:38:07Z</dcterms:created>
  <dcterms:modified xsi:type="dcterms:W3CDTF">2022-09-19T15:27:50Z</dcterms:modified>
</cp:coreProperties>
</file>